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0.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9.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86" r:id="rId2"/>
    <p:sldId id="288" r:id="rId3"/>
    <p:sldId id="289" r:id="rId4"/>
    <p:sldId id="290" r:id="rId5"/>
    <p:sldId id="291" r:id="rId6"/>
    <p:sldId id="292" r:id="rId7"/>
    <p:sldId id="300" r:id="rId8"/>
    <p:sldId id="302" r:id="rId9"/>
    <p:sldId id="283" r:id="rId10"/>
    <p:sldId id="260" r:id="rId11"/>
    <p:sldId id="257" r:id="rId12"/>
    <p:sldId id="258" r:id="rId13"/>
    <p:sldId id="259" r:id="rId14"/>
    <p:sldId id="298" r:id="rId15"/>
    <p:sldId id="261" r:id="rId16"/>
    <p:sldId id="262" r:id="rId17"/>
    <p:sldId id="265" r:id="rId18"/>
    <p:sldId id="263" r:id="rId19"/>
    <p:sldId id="269" r:id="rId20"/>
    <p:sldId id="264" r:id="rId21"/>
    <p:sldId id="299" r:id="rId22"/>
    <p:sldId id="272" r:id="rId23"/>
    <p:sldId id="273" r:id="rId24"/>
    <p:sldId id="274" r:id="rId25"/>
    <p:sldId id="275" r:id="rId26"/>
    <p:sldId id="276" r:id="rId27"/>
    <p:sldId id="277" r:id="rId28"/>
    <p:sldId id="278" r:id="rId29"/>
    <p:sldId id="279" r:id="rId30"/>
    <p:sldId id="280" r:id="rId31"/>
    <p:sldId id="281" r:id="rId32"/>
    <p:sldId id="282" r:id="rId33"/>
    <p:sldId id="303" r:id="rId34"/>
    <p:sldId id="305" r:id="rId35"/>
    <p:sldId id="296" r:id="rId36"/>
    <p:sldId id="301" r:id="rId37"/>
    <p:sldId id="297"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9" autoAdjust="0"/>
    <p:restoredTop sz="94660"/>
  </p:normalViewPr>
  <p:slideViewPr>
    <p:cSldViewPr snapToGrid="0">
      <p:cViewPr>
        <p:scale>
          <a:sx n="90" d="100"/>
          <a:sy n="90" d="100"/>
        </p:scale>
        <p:origin x="427"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ED5385-1EEC-4A61-A995-3E046C93E8C6}" type="datetimeFigureOut">
              <a:rPr lang="en-AU" smtClean="0"/>
              <a:t>6/08/2019</a:t>
            </a:fld>
            <a:endParaRPr lang="en-AU"/>
          </a:p>
        </p:txBody>
      </p:sp>
      <p:sp>
        <p:nvSpPr>
          <p:cNvPr id="5" name="Footer Placeholder 4"/>
          <p:cNvSpPr>
            <a:spLocks noGrp="1"/>
          </p:cNvSpPr>
          <p:nvPr>
            <p:ph type="ftr" sz="quarter" idx="11"/>
          </p:nvPr>
        </p:nvSpPr>
        <p:spPr/>
        <p:txBody>
          <a:bodyPr/>
          <a:lstStyle/>
          <a:p>
            <a:endParaRPr lang="en-A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758D426-8367-4C47-A36F-492B14D6A9FA}" type="slidenum">
              <a:rPr lang="en-AU" smtClean="0"/>
              <a:t>‹#›</a:t>
            </a:fld>
            <a:endParaRPr lang="en-AU"/>
          </a:p>
        </p:txBody>
      </p:sp>
    </p:spTree>
    <p:extLst>
      <p:ext uri="{BB962C8B-B14F-4D97-AF65-F5344CB8AC3E}">
        <p14:creationId xmlns:p14="http://schemas.microsoft.com/office/powerpoint/2010/main" val="2415155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ED5385-1EEC-4A61-A995-3E046C93E8C6}" type="datetimeFigureOut">
              <a:rPr lang="en-AU" smtClean="0"/>
              <a:t>6/08/2019</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58D426-8367-4C47-A36F-492B14D6A9FA}" type="slidenum">
              <a:rPr lang="en-AU" smtClean="0"/>
              <a:t>‹#›</a:t>
            </a:fld>
            <a:endParaRPr lang="en-AU"/>
          </a:p>
        </p:txBody>
      </p:sp>
    </p:spTree>
    <p:extLst>
      <p:ext uri="{BB962C8B-B14F-4D97-AF65-F5344CB8AC3E}">
        <p14:creationId xmlns:p14="http://schemas.microsoft.com/office/powerpoint/2010/main" val="344372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ED5385-1EEC-4A61-A995-3E046C93E8C6}" type="datetimeFigureOut">
              <a:rPr lang="en-AU" smtClean="0"/>
              <a:t>6/08/2019</a:t>
            </a:fld>
            <a:endParaRPr lang="en-AU"/>
          </a:p>
        </p:txBody>
      </p:sp>
      <p:sp>
        <p:nvSpPr>
          <p:cNvPr id="5" name="Footer Placeholder 4"/>
          <p:cNvSpPr>
            <a:spLocks noGrp="1"/>
          </p:cNvSpPr>
          <p:nvPr>
            <p:ph type="ftr" sz="quarter" idx="11"/>
          </p:nvPr>
        </p:nvSpPr>
        <p:spPr/>
        <p:txBody>
          <a:bodyPr/>
          <a:lstStyle/>
          <a:p>
            <a:endParaRPr lang="en-A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58D426-8367-4C47-A36F-492B14D6A9FA}" type="slidenum">
              <a:rPr lang="en-AU" smtClean="0"/>
              <a:t>‹#›</a:t>
            </a:fld>
            <a:endParaRPr lang="en-A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24883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2ED5385-1EEC-4A61-A995-3E046C93E8C6}" type="datetimeFigureOut">
              <a:rPr lang="en-AU" smtClean="0"/>
              <a:t>6/08/2019</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58D426-8367-4C47-A36F-492B14D6A9FA}" type="slidenum">
              <a:rPr lang="en-AU" smtClean="0"/>
              <a:t>‹#›</a:t>
            </a:fld>
            <a:endParaRPr lang="en-AU"/>
          </a:p>
        </p:txBody>
      </p:sp>
    </p:spTree>
    <p:extLst>
      <p:ext uri="{BB962C8B-B14F-4D97-AF65-F5344CB8AC3E}">
        <p14:creationId xmlns:p14="http://schemas.microsoft.com/office/powerpoint/2010/main" val="2510343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2ED5385-1EEC-4A61-A995-3E046C93E8C6}" type="datetimeFigureOut">
              <a:rPr lang="en-AU" smtClean="0"/>
              <a:t>6/08/2019</a:t>
            </a:fld>
            <a:endParaRPr lang="en-AU"/>
          </a:p>
        </p:txBody>
      </p:sp>
      <p:sp>
        <p:nvSpPr>
          <p:cNvPr id="6" name="Footer Placeholder 5"/>
          <p:cNvSpPr>
            <a:spLocks noGrp="1"/>
          </p:cNvSpPr>
          <p:nvPr>
            <p:ph type="ftr" sz="quarter" idx="11"/>
          </p:nvPr>
        </p:nvSpPr>
        <p:spPr/>
        <p:txBody>
          <a:bodyPr/>
          <a:lstStyle/>
          <a:p>
            <a:endParaRPr lang="en-A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58D426-8367-4C47-A36F-492B14D6A9FA}" type="slidenum">
              <a:rPr lang="en-AU" smtClean="0"/>
              <a:t>‹#›</a:t>
            </a:fld>
            <a:endParaRPr lang="en-A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81143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2ED5385-1EEC-4A61-A995-3E046C93E8C6}" type="datetimeFigureOut">
              <a:rPr lang="en-AU" smtClean="0"/>
              <a:t>6/08/2019</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58D426-8367-4C47-A36F-492B14D6A9FA}" type="slidenum">
              <a:rPr lang="en-AU" smtClean="0"/>
              <a:t>‹#›</a:t>
            </a:fld>
            <a:endParaRPr lang="en-AU"/>
          </a:p>
        </p:txBody>
      </p:sp>
    </p:spTree>
    <p:extLst>
      <p:ext uri="{BB962C8B-B14F-4D97-AF65-F5344CB8AC3E}">
        <p14:creationId xmlns:p14="http://schemas.microsoft.com/office/powerpoint/2010/main" val="1879790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ED5385-1EEC-4A61-A995-3E046C93E8C6}" type="datetimeFigureOut">
              <a:rPr lang="en-AU" smtClean="0"/>
              <a:t>6/08/2019</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58D426-8367-4C47-A36F-492B14D6A9FA}" type="slidenum">
              <a:rPr lang="en-AU" smtClean="0"/>
              <a:t>‹#›</a:t>
            </a:fld>
            <a:endParaRPr lang="en-AU"/>
          </a:p>
        </p:txBody>
      </p:sp>
    </p:spTree>
    <p:extLst>
      <p:ext uri="{BB962C8B-B14F-4D97-AF65-F5344CB8AC3E}">
        <p14:creationId xmlns:p14="http://schemas.microsoft.com/office/powerpoint/2010/main" val="3906599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ED5385-1EEC-4A61-A995-3E046C93E8C6}" type="datetimeFigureOut">
              <a:rPr lang="en-AU" smtClean="0"/>
              <a:t>6/08/2019</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58D426-8367-4C47-A36F-492B14D6A9FA}" type="slidenum">
              <a:rPr lang="en-AU" smtClean="0"/>
              <a:t>‹#›</a:t>
            </a:fld>
            <a:endParaRPr lang="en-AU"/>
          </a:p>
        </p:txBody>
      </p:sp>
    </p:spTree>
    <p:extLst>
      <p:ext uri="{BB962C8B-B14F-4D97-AF65-F5344CB8AC3E}">
        <p14:creationId xmlns:p14="http://schemas.microsoft.com/office/powerpoint/2010/main" val="254834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ED5385-1EEC-4A61-A995-3E046C93E8C6}" type="datetimeFigureOut">
              <a:rPr lang="en-AU" smtClean="0"/>
              <a:t>6/08/2019</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58D426-8367-4C47-A36F-492B14D6A9FA}" type="slidenum">
              <a:rPr lang="en-AU" smtClean="0"/>
              <a:t>‹#›</a:t>
            </a:fld>
            <a:endParaRPr lang="en-AU"/>
          </a:p>
        </p:txBody>
      </p:sp>
    </p:spTree>
    <p:extLst>
      <p:ext uri="{BB962C8B-B14F-4D97-AF65-F5344CB8AC3E}">
        <p14:creationId xmlns:p14="http://schemas.microsoft.com/office/powerpoint/2010/main" val="226014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ED5385-1EEC-4A61-A995-3E046C93E8C6}" type="datetimeFigureOut">
              <a:rPr lang="en-AU" smtClean="0"/>
              <a:t>6/08/2019</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58D426-8367-4C47-A36F-492B14D6A9FA}" type="slidenum">
              <a:rPr lang="en-AU" smtClean="0"/>
              <a:t>‹#›</a:t>
            </a:fld>
            <a:endParaRPr lang="en-AU"/>
          </a:p>
        </p:txBody>
      </p:sp>
    </p:spTree>
    <p:extLst>
      <p:ext uri="{BB962C8B-B14F-4D97-AF65-F5344CB8AC3E}">
        <p14:creationId xmlns:p14="http://schemas.microsoft.com/office/powerpoint/2010/main" val="171891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ED5385-1EEC-4A61-A995-3E046C93E8C6}" type="datetimeFigureOut">
              <a:rPr lang="en-AU" smtClean="0"/>
              <a:t>6/08/2019</a:t>
            </a:fld>
            <a:endParaRPr lang="en-AU"/>
          </a:p>
        </p:txBody>
      </p:sp>
      <p:sp>
        <p:nvSpPr>
          <p:cNvPr id="6" name="Footer Placeholder 5"/>
          <p:cNvSpPr>
            <a:spLocks noGrp="1"/>
          </p:cNvSpPr>
          <p:nvPr>
            <p:ph type="ftr" sz="quarter" idx="11"/>
          </p:nvPr>
        </p:nvSpPr>
        <p:spPr/>
        <p:txBody>
          <a:bodyPr/>
          <a:lstStyle/>
          <a:p>
            <a:endParaRPr lang="en-A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758D426-8367-4C47-A36F-492B14D6A9FA}" type="slidenum">
              <a:rPr lang="en-AU" smtClean="0"/>
              <a:t>‹#›</a:t>
            </a:fld>
            <a:endParaRPr lang="en-AU"/>
          </a:p>
        </p:txBody>
      </p:sp>
    </p:spTree>
    <p:extLst>
      <p:ext uri="{BB962C8B-B14F-4D97-AF65-F5344CB8AC3E}">
        <p14:creationId xmlns:p14="http://schemas.microsoft.com/office/powerpoint/2010/main" val="49246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ED5385-1EEC-4A61-A995-3E046C93E8C6}" type="datetimeFigureOut">
              <a:rPr lang="en-AU" smtClean="0"/>
              <a:t>6/08/2019</a:t>
            </a:fld>
            <a:endParaRPr lang="en-AU"/>
          </a:p>
        </p:txBody>
      </p:sp>
      <p:sp>
        <p:nvSpPr>
          <p:cNvPr id="8" name="Footer Placeholder 7"/>
          <p:cNvSpPr>
            <a:spLocks noGrp="1"/>
          </p:cNvSpPr>
          <p:nvPr>
            <p:ph type="ftr" sz="quarter" idx="11"/>
          </p:nvPr>
        </p:nvSpPr>
        <p:spPr/>
        <p:txBody>
          <a:bodyPr/>
          <a:lstStyle/>
          <a:p>
            <a:endParaRPr lang="en-A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758D426-8367-4C47-A36F-492B14D6A9FA}" type="slidenum">
              <a:rPr lang="en-AU" smtClean="0"/>
              <a:t>‹#›</a:t>
            </a:fld>
            <a:endParaRPr lang="en-AU"/>
          </a:p>
        </p:txBody>
      </p:sp>
    </p:spTree>
    <p:extLst>
      <p:ext uri="{BB962C8B-B14F-4D97-AF65-F5344CB8AC3E}">
        <p14:creationId xmlns:p14="http://schemas.microsoft.com/office/powerpoint/2010/main" val="390744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ED5385-1EEC-4A61-A995-3E046C93E8C6}" type="datetimeFigureOut">
              <a:rPr lang="en-AU" smtClean="0"/>
              <a:t>6/08/2019</a:t>
            </a:fld>
            <a:endParaRPr lang="en-AU"/>
          </a:p>
        </p:txBody>
      </p:sp>
      <p:sp>
        <p:nvSpPr>
          <p:cNvPr id="4" name="Footer Placeholder 3"/>
          <p:cNvSpPr>
            <a:spLocks noGrp="1"/>
          </p:cNvSpPr>
          <p:nvPr>
            <p:ph type="ftr" sz="quarter" idx="11"/>
          </p:nvPr>
        </p:nvSpPr>
        <p:spPr/>
        <p:txBody>
          <a:bodyPr/>
          <a:lstStyle/>
          <a:p>
            <a:endParaRPr lang="en-A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758D426-8367-4C47-A36F-492B14D6A9FA}" type="slidenum">
              <a:rPr lang="en-AU" smtClean="0"/>
              <a:t>‹#›</a:t>
            </a:fld>
            <a:endParaRPr lang="en-AU"/>
          </a:p>
        </p:txBody>
      </p:sp>
    </p:spTree>
    <p:extLst>
      <p:ext uri="{BB962C8B-B14F-4D97-AF65-F5344CB8AC3E}">
        <p14:creationId xmlns:p14="http://schemas.microsoft.com/office/powerpoint/2010/main" val="35490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D5385-1EEC-4A61-A995-3E046C93E8C6}" type="datetimeFigureOut">
              <a:rPr lang="en-AU" smtClean="0"/>
              <a:t>6/08/2019</a:t>
            </a:fld>
            <a:endParaRPr lang="en-AU"/>
          </a:p>
        </p:txBody>
      </p:sp>
      <p:sp>
        <p:nvSpPr>
          <p:cNvPr id="3" name="Footer Placeholder 2"/>
          <p:cNvSpPr>
            <a:spLocks noGrp="1"/>
          </p:cNvSpPr>
          <p:nvPr>
            <p:ph type="ftr" sz="quarter" idx="11"/>
          </p:nvPr>
        </p:nvSpPr>
        <p:spPr/>
        <p:txBody>
          <a:bodyPr/>
          <a:lstStyle/>
          <a:p>
            <a:endParaRPr lang="en-A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758D426-8367-4C47-A36F-492B14D6A9FA}" type="slidenum">
              <a:rPr lang="en-AU" smtClean="0"/>
              <a:t>‹#›</a:t>
            </a:fld>
            <a:endParaRPr lang="en-AU"/>
          </a:p>
        </p:txBody>
      </p:sp>
    </p:spTree>
    <p:extLst>
      <p:ext uri="{BB962C8B-B14F-4D97-AF65-F5344CB8AC3E}">
        <p14:creationId xmlns:p14="http://schemas.microsoft.com/office/powerpoint/2010/main" val="357391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D5385-1EEC-4A61-A995-3E046C93E8C6}" type="datetimeFigureOut">
              <a:rPr lang="en-AU" smtClean="0"/>
              <a:t>6/08/2019</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758D426-8367-4C47-A36F-492B14D6A9FA}" type="slidenum">
              <a:rPr lang="en-AU" smtClean="0"/>
              <a:t>‹#›</a:t>
            </a:fld>
            <a:endParaRPr lang="en-AU"/>
          </a:p>
        </p:txBody>
      </p:sp>
    </p:spTree>
    <p:extLst>
      <p:ext uri="{BB962C8B-B14F-4D97-AF65-F5344CB8AC3E}">
        <p14:creationId xmlns:p14="http://schemas.microsoft.com/office/powerpoint/2010/main" val="327132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D5385-1EEC-4A61-A995-3E046C93E8C6}" type="datetimeFigureOut">
              <a:rPr lang="en-AU" smtClean="0"/>
              <a:t>6/08/2019</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58D426-8367-4C47-A36F-492B14D6A9FA}" type="slidenum">
              <a:rPr lang="en-AU" smtClean="0"/>
              <a:t>‹#›</a:t>
            </a:fld>
            <a:endParaRPr lang="en-AU"/>
          </a:p>
        </p:txBody>
      </p:sp>
    </p:spTree>
    <p:extLst>
      <p:ext uri="{BB962C8B-B14F-4D97-AF65-F5344CB8AC3E}">
        <p14:creationId xmlns:p14="http://schemas.microsoft.com/office/powerpoint/2010/main" val="244091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2ED5385-1EEC-4A61-A995-3E046C93E8C6}" type="datetimeFigureOut">
              <a:rPr lang="en-AU" smtClean="0"/>
              <a:t>6/08/2019</a:t>
            </a:fld>
            <a:endParaRPr lang="en-A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758D426-8367-4C47-A36F-492B14D6A9FA}" type="slidenum">
              <a:rPr lang="en-AU" smtClean="0"/>
              <a:t>‹#›</a:t>
            </a:fld>
            <a:endParaRPr lang="en-AU"/>
          </a:p>
        </p:txBody>
      </p:sp>
    </p:spTree>
    <p:extLst>
      <p:ext uri="{BB962C8B-B14F-4D97-AF65-F5344CB8AC3E}">
        <p14:creationId xmlns:p14="http://schemas.microsoft.com/office/powerpoint/2010/main" val="308163660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qtac.edu.au/atar-my-path/my-pat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cid:98681E25-CE5D-446C-B3D3-F70EC8C05529@wbb.eq.edu.au" TargetMode="Externa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cid:98681E25-CE5D-446C-B3D3-F70EC8C05529@wbb.eq.edu.au"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cid:98681E25-CE5D-446C-B3D3-F70EC8C05529@wbb.eq.edu.a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1534886"/>
            <a:ext cx="8915399" cy="2262781"/>
          </a:xfrm>
        </p:spPr>
        <p:txBody>
          <a:bodyPr/>
          <a:lstStyle/>
          <a:p>
            <a:r>
              <a:rPr lang="en-AU" dirty="0" smtClean="0"/>
              <a:t>New QCE System</a:t>
            </a:r>
            <a:endParaRPr lang="en-AU" dirty="0"/>
          </a:p>
        </p:txBody>
      </p:sp>
      <p:sp>
        <p:nvSpPr>
          <p:cNvPr id="3" name="Subtitle 2"/>
          <p:cNvSpPr>
            <a:spLocks noGrp="1"/>
          </p:cNvSpPr>
          <p:nvPr>
            <p:ph type="subTitle" idx="1"/>
          </p:nvPr>
        </p:nvSpPr>
        <p:spPr>
          <a:xfrm>
            <a:off x="2589211" y="4331064"/>
            <a:ext cx="8915399" cy="1126283"/>
          </a:xfrm>
        </p:spPr>
        <p:txBody>
          <a:bodyPr>
            <a:normAutofit/>
          </a:bodyPr>
          <a:lstStyle/>
          <a:p>
            <a:r>
              <a:rPr lang="en-AU" sz="2400" dirty="0" smtClean="0"/>
              <a:t>From 2019 onwards for Year 9 into 10 and Year 10 into 11</a:t>
            </a:r>
            <a:endParaRPr lang="en-AU" sz="2400" dirty="0"/>
          </a:p>
        </p:txBody>
      </p:sp>
      <p:sp>
        <p:nvSpPr>
          <p:cNvPr id="5" name="TextBox 4"/>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Tree>
    <p:extLst>
      <p:ext uri="{BB962C8B-B14F-4D97-AF65-F5344CB8AC3E}">
        <p14:creationId xmlns:p14="http://schemas.microsoft.com/office/powerpoint/2010/main" val="1842087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Expectations</a:t>
            </a:r>
            <a:endParaRPr lang="en-AU" dirty="0"/>
          </a:p>
        </p:txBody>
      </p:sp>
      <p:sp>
        <p:nvSpPr>
          <p:cNvPr id="3" name="Content Placeholder 2"/>
          <p:cNvSpPr>
            <a:spLocks noGrp="1"/>
          </p:cNvSpPr>
          <p:nvPr>
            <p:ph idx="1"/>
          </p:nvPr>
        </p:nvSpPr>
        <p:spPr>
          <a:xfrm>
            <a:off x="2589212" y="1436914"/>
            <a:ext cx="8915400" cy="4474308"/>
          </a:xfrm>
        </p:spPr>
        <p:txBody>
          <a:bodyPr>
            <a:normAutofit/>
          </a:bodyPr>
          <a:lstStyle/>
          <a:p>
            <a:r>
              <a:rPr lang="en-AU" sz="2400" dirty="0" smtClean="0"/>
              <a:t>Expectation that </a:t>
            </a:r>
            <a:r>
              <a:rPr lang="en-AU" sz="2800" b="1" dirty="0" smtClean="0"/>
              <a:t>ALL</a:t>
            </a:r>
            <a:r>
              <a:rPr lang="en-AU" sz="2400" dirty="0" smtClean="0"/>
              <a:t> students will study: </a:t>
            </a:r>
          </a:p>
          <a:p>
            <a:pPr lvl="1"/>
            <a:r>
              <a:rPr lang="en-AU" sz="2000" dirty="0" smtClean="0"/>
              <a:t>6 subjects </a:t>
            </a:r>
          </a:p>
          <a:p>
            <a:pPr lvl="1"/>
            <a:r>
              <a:rPr lang="en-AU" sz="2000" dirty="0" smtClean="0"/>
              <a:t>an English and a Mathematics</a:t>
            </a:r>
          </a:p>
          <a:p>
            <a:pPr lvl="1"/>
            <a:r>
              <a:rPr lang="en-AU" sz="2400" b="1" dirty="0" smtClean="0"/>
              <a:t>NO</a:t>
            </a:r>
            <a:r>
              <a:rPr lang="en-AU" sz="2000" dirty="0" smtClean="0"/>
              <a:t> subject changes after end Term 3 2020 (Year 11)</a:t>
            </a:r>
          </a:p>
          <a:p>
            <a:r>
              <a:rPr lang="en-AU" sz="2400" dirty="0"/>
              <a:t>Minimum </a:t>
            </a:r>
            <a:r>
              <a:rPr lang="en-AU" sz="2400" b="1" dirty="0">
                <a:solidFill>
                  <a:schemeClr val="accent6">
                    <a:lumMod val="75000"/>
                  </a:schemeClr>
                </a:solidFill>
              </a:rPr>
              <a:t>92% attendance </a:t>
            </a:r>
            <a:r>
              <a:rPr lang="en-AU" sz="2400" dirty="0"/>
              <a:t>except extenuating circumstances (such as long-term illness)</a:t>
            </a:r>
          </a:p>
          <a:p>
            <a:r>
              <a:rPr lang="en-AU" sz="2200" dirty="0" smtClean="0"/>
              <a:t>Submit </a:t>
            </a:r>
            <a:r>
              <a:rPr lang="en-AU" sz="2400" b="1" dirty="0" smtClean="0"/>
              <a:t>ALL</a:t>
            </a:r>
            <a:r>
              <a:rPr lang="en-AU" sz="2200" dirty="0" smtClean="0"/>
              <a:t> assessment</a:t>
            </a:r>
          </a:p>
          <a:p>
            <a:r>
              <a:rPr lang="en-AU" sz="2200" dirty="0" smtClean="0"/>
              <a:t>Assessment is submitted by the due date or completed on the set date unless extenuating circumstances (medical certificate required).</a:t>
            </a:r>
            <a:endParaRPr lang="en-AU" sz="2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6" name="TextBox 5"/>
          <p:cNvSpPr txBox="1"/>
          <p:nvPr/>
        </p:nvSpPr>
        <p:spPr>
          <a:xfrm>
            <a:off x="2741612" y="6248613"/>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162490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Pathways depending on </a:t>
            </a:r>
            <a:br>
              <a:rPr lang="en-AU" dirty="0" smtClean="0"/>
            </a:br>
            <a:r>
              <a:rPr lang="en-AU" dirty="0" smtClean="0"/>
              <a:t>subject choices</a:t>
            </a:r>
            <a:endParaRPr lang="en-AU" dirty="0"/>
          </a:p>
        </p:txBody>
      </p:sp>
      <p:sp>
        <p:nvSpPr>
          <p:cNvPr id="3" name="Content Placeholder 2"/>
          <p:cNvSpPr>
            <a:spLocks noGrp="1"/>
          </p:cNvSpPr>
          <p:nvPr>
            <p:ph idx="1"/>
          </p:nvPr>
        </p:nvSpPr>
        <p:spPr/>
        <p:txBody>
          <a:bodyPr>
            <a:normAutofit/>
          </a:bodyPr>
          <a:lstStyle/>
          <a:p>
            <a:pPr lvl="1"/>
            <a:r>
              <a:rPr lang="en-AU" sz="2400" dirty="0" smtClean="0"/>
              <a:t>University (ATAR) </a:t>
            </a:r>
          </a:p>
          <a:p>
            <a:pPr lvl="2">
              <a:buFont typeface="Arial" panose="020B0604020202020204" pitchFamily="34" charset="0"/>
              <a:buChar char="•"/>
            </a:pPr>
            <a:r>
              <a:rPr lang="en-AU" sz="2000" dirty="0" smtClean="0"/>
              <a:t>Receive a rank from 99.95 (highest) to 30 (lowest)</a:t>
            </a:r>
          </a:p>
          <a:p>
            <a:pPr lvl="1"/>
            <a:r>
              <a:rPr lang="en-AU" sz="2400" dirty="0" smtClean="0"/>
              <a:t>Tertiary Options (University &amp; TAFE)(ATAR)</a:t>
            </a:r>
          </a:p>
          <a:p>
            <a:pPr lvl="2">
              <a:buFont typeface="Arial" panose="020B0604020202020204" pitchFamily="34" charset="0"/>
              <a:buChar char="•"/>
            </a:pPr>
            <a:r>
              <a:rPr lang="en-AU" sz="2200" dirty="0"/>
              <a:t> </a:t>
            </a:r>
            <a:r>
              <a:rPr lang="en-AU" sz="2000" dirty="0"/>
              <a:t>Receive a rank from 99.95 (highest) to 30 (lowest</a:t>
            </a:r>
            <a:r>
              <a:rPr lang="en-AU" sz="2000" dirty="0" smtClean="0"/>
              <a:t>)</a:t>
            </a:r>
          </a:p>
          <a:p>
            <a:pPr lvl="1"/>
            <a:r>
              <a:rPr lang="en-AU" sz="2400" dirty="0" smtClean="0"/>
              <a:t>Other Pathway – Work or Study at TAFE/Other External Agency</a:t>
            </a:r>
            <a:endParaRPr lang="en-AU"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7410" y="1970447"/>
            <a:ext cx="1247573" cy="9107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1030" y="4768222"/>
            <a:ext cx="3324225" cy="1371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8" name="TextBox 7"/>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225721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 QCE system</a:t>
            </a:r>
            <a:endParaRPr lang="en-AU" dirty="0"/>
          </a:p>
        </p:txBody>
      </p:sp>
      <p:sp>
        <p:nvSpPr>
          <p:cNvPr id="3" name="Content Placeholder 2"/>
          <p:cNvSpPr>
            <a:spLocks noGrp="1"/>
          </p:cNvSpPr>
          <p:nvPr>
            <p:ph idx="1"/>
          </p:nvPr>
        </p:nvSpPr>
        <p:spPr>
          <a:xfrm>
            <a:off x="2589212" y="1654629"/>
            <a:ext cx="8915400" cy="4332514"/>
          </a:xfrm>
        </p:spPr>
        <p:txBody>
          <a:bodyPr>
            <a:normAutofit lnSpcReduction="10000"/>
          </a:bodyPr>
          <a:lstStyle/>
          <a:p>
            <a:pPr marL="0" indent="0">
              <a:buNone/>
            </a:pPr>
            <a:r>
              <a:rPr lang="en-AU" sz="2400" dirty="0" smtClean="0"/>
              <a:t>Subjects are classified into:</a:t>
            </a:r>
          </a:p>
          <a:p>
            <a:pPr lvl="1"/>
            <a:r>
              <a:rPr lang="en-AU" sz="2000" b="1" dirty="0" smtClean="0"/>
              <a:t>General</a:t>
            </a:r>
            <a:r>
              <a:rPr lang="en-AU" sz="2000" dirty="0" smtClean="0"/>
              <a:t> </a:t>
            </a:r>
          </a:p>
          <a:p>
            <a:pPr lvl="2">
              <a:buFont typeface="Arial" panose="020B0604020202020204" pitchFamily="34" charset="0"/>
              <a:buChar char="•"/>
            </a:pPr>
            <a:r>
              <a:rPr lang="en-AU" sz="1800" dirty="0" smtClean="0"/>
              <a:t>Year 12 – 3 Internal Assessments (IA) and 1 External Assessment (EA)</a:t>
            </a:r>
          </a:p>
          <a:p>
            <a:pPr lvl="2">
              <a:buFont typeface="Arial" panose="020B0604020202020204" pitchFamily="34" charset="0"/>
              <a:buChar char="•"/>
            </a:pPr>
            <a:r>
              <a:rPr lang="en-AU" sz="1800" dirty="0" smtClean="0"/>
              <a:t>Receive a result out of 100 and an A-E result</a:t>
            </a:r>
          </a:p>
          <a:p>
            <a:pPr lvl="1"/>
            <a:r>
              <a:rPr lang="en-AU" sz="2000" b="1" dirty="0" smtClean="0"/>
              <a:t>Applied</a:t>
            </a:r>
          </a:p>
          <a:p>
            <a:pPr lvl="2">
              <a:buFont typeface="Arial" panose="020B0604020202020204" pitchFamily="34" charset="0"/>
              <a:buChar char="•"/>
            </a:pPr>
            <a:r>
              <a:rPr lang="en-AU" sz="1800" dirty="0" smtClean="0"/>
              <a:t>Receive an A-E result</a:t>
            </a:r>
          </a:p>
          <a:p>
            <a:pPr lvl="1"/>
            <a:r>
              <a:rPr lang="en-AU" sz="2000" b="1" dirty="0" smtClean="0"/>
              <a:t>Vocational Education (VET)</a:t>
            </a:r>
          </a:p>
          <a:p>
            <a:pPr lvl="2">
              <a:buFont typeface="Arial" panose="020B0604020202020204" pitchFamily="34" charset="0"/>
              <a:buChar char="•"/>
            </a:pPr>
            <a:r>
              <a:rPr lang="en-AU" sz="1800" dirty="0" smtClean="0"/>
              <a:t>Receive Qualification or Statement of Attainment</a:t>
            </a:r>
          </a:p>
          <a:p>
            <a:pPr lvl="2">
              <a:buFont typeface="Arial" panose="020B0604020202020204" pitchFamily="34" charset="0"/>
              <a:buChar char="•"/>
            </a:pPr>
            <a:endParaRPr lang="en-AU" sz="1800" dirty="0"/>
          </a:p>
          <a:p>
            <a:pPr marL="0" indent="0">
              <a:buNone/>
            </a:pPr>
            <a:r>
              <a:rPr lang="en-AU" sz="2000" dirty="0" smtClean="0"/>
              <a:t>The School will also offer subjects as part of the Special Education Program which lead to a QCIA.</a:t>
            </a:r>
            <a:endParaRPr lang="en-AU"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7" name="TextBox 6"/>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2416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For ATAR eligibility </a:t>
            </a:r>
            <a:r>
              <a:rPr lang="en-AU" sz="1600" dirty="0" smtClean="0"/>
              <a:t>(University/Tertiary Options)</a:t>
            </a:r>
            <a:r>
              <a:rPr lang="en-AU" dirty="0" smtClean="0"/>
              <a:t/>
            </a:r>
            <a:br>
              <a:rPr lang="en-AU" dirty="0" smtClean="0"/>
            </a:br>
            <a:r>
              <a:rPr lang="en-AU" sz="2000" dirty="0" smtClean="0"/>
              <a:t>(University application in Year 12)</a:t>
            </a:r>
            <a:endParaRPr lang="en-AU" sz="2000" dirty="0"/>
          </a:p>
        </p:txBody>
      </p:sp>
      <p:sp>
        <p:nvSpPr>
          <p:cNvPr id="3" name="Content Placeholder 2"/>
          <p:cNvSpPr>
            <a:spLocks noGrp="1"/>
          </p:cNvSpPr>
          <p:nvPr>
            <p:ph idx="1"/>
          </p:nvPr>
        </p:nvSpPr>
        <p:spPr/>
        <p:txBody>
          <a:bodyPr>
            <a:normAutofit fontScale="92500" lnSpcReduction="20000"/>
          </a:bodyPr>
          <a:lstStyle/>
          <a:p>
            <a:pPr lvl="0"/>
            <a:r>
              <a:rPr lang="en-AU" sz="2400" b="1" dirty="0"/>
              <a:t>five</a:t>
            </a:r>
            <a:r>
              <a:rPr lang="en-AU" sz="2400" dirty="0"/>
              <a:t> General subjects</a:t>
            </a:r>
          </a:p>
          <a:p>
            <a:pPr marL="0" indent="0">
              <a:buNone/>
            </a:pPr>
            <a:r>
              <a:rPr lang="en-AU" sz="3000" b="1" dirty="0">
                <a:solidFill>
                  <a:schemeClr val="accent6">
                    <a:lumMod val="75000"/>
                  </a:schemeClr>
                </a:solidFill>
              </a:rPr>
              <a:t>OR</a:t>
            </a:r>
            <a:r>
              <a:rPr lang="en-AU" sz="2400" b="1" dirty="0">
                <a:solidFill>
                  <a:schemeClr val="accent6">
                    <a:lumMod val="75000"/>
                  </a:schemeClr>
                </a:solidFill>
              </a:rPr>
              <a:t> </a:t>
            </a:r>
            <a:endParaRPr lang="en-AU" sz="2400" dirty="0">
              <a:solidFill>
                <a:schemeClr val="accent6">
                  <a:lumMod val="75000"/>
                </a:schemeClr>
              </a:solidFill>
            </a:endParaRPr>
          </a:p>
          <a:p>
            <a:pPr lvl="0"/>
            <a:r>
              <a:rPr lang="en-AU" sz="2400" b="1" dirty="0" smtClean="0"/>
              <a:t>four</a:t>
            </a:r>
            <a:r>
              <a:rPr lang="en-AU" sz="2400" dirty="0" smtClean="0"/>
              <a:t> </a:t>
            </a:r>
            <a:r>
              <a:rPr lang="en-AU" sz="2400" dirty="0"/>
              <a:t>General subjects and </a:t>
            </a:r>
            <a:r>
              <a:rPr lang="en-AU" sz="2400" b="1" dirty="0"/>
              <a:t>one </a:t>
            </a:r>
            <a:r>
              <a:rPr lang="en-AU" sz="2400" dirty="0"/>
              <a:t>Applied subject</a:t>
            </a:r>
          </a:p>
          <a:p>
            <a:pPr marL="0" indent="0">
              <a:buNone/>
            </a:pPr>
            <a:r>
              <a:rPr lang="en-AU" sz="3000" b="1" dirty="0">
                <a:solidFill>
                  <a:schemeClr val="accent6">
                    <a:lumMod val="75000"/>
                  </a:schemeClr>
                </a:solidFill>
              </a:rPr>
              <a:t>OR</a:t>
            </a:r>
          </a:p>
          <a:p>
            <a:pPr lvl="0"/>
            <a:r>
              <a:rPr lang="en-AU" sz="2400" b="1" dirty="0" smtClean="0"/>
              <a:t>four</a:t>
            </a:r>
            <a:r>
              <a:rPr lang="en-AU" sz="2400" dirty="0" smtClean="0"/>
              <a:t> </a:t>
            </a:r>
            <a:r>
              <a:rPr lang="en-AU" sz="2400" dirty="0"/>
              <a:t>General subjects and </a:t>
            </a:r>
            <a:r>
              <a:rPr lang="en-AU" sz="2400" b="1" dirty="0"/>
              <a:t>one VET subject </a:t>
            </a:r>
            <a:r>
              <a:rPr lang="en-AU" sz="2400" dirty="0"/>
              <a:t>completed at </a:t>
            </a:r>
            <a:r>
              <a:rPr lang="en-AU" sz="2400" b="1" dirty="0"/>
              <a:t>Certificate III</a:t>
            </a:r>
            <a:r>
              <a:rPr lang="en-AU" sz="2400" dirty="0"/>
              <a:t> or higher</a:t>
            </a:r>
          </a:p>
          <a:p>
            <a:pPr marL="0" indent="0">
              <a:buNone/>
            </a:pPr>
            <a:r>
              <a:rPr lang="en-AU" sz="3000" b="1" dirty="0">
                <a:solidFill>
                  <a:schemeClr val="accent6">
                    <a:lumMod val="75000"/>
                  </a:schemeClr>
                </a:solidFill>
              </a:rPr>
              <a:t>AND</a:t>
            </a:r>
            <a:endParaRPr lang="en-AU" sz="3000" dirty="0">
              <a:solidFill>
                <a:schemeClr val="accent6">
                  <a:lumMod val="75000"/>
                </a:schemeClr>
              </a:solidFill>
            </a:endParaRPr>
          </a:p>
          <a:p>
            <a:pPr lvl="0"/>
            <a:r>
              <a:rPr lang="en-AU" sz="2400" dirty="0"/>
              <a:t>complete a QCAA English subject at a C or better standard. However, a student’s result in English will only contribute to their ATAR if it is one of their five best subject results.</a:t>
            </a:r>
          </a:p>
          <a:p>
            <a:pPr marL="0" indent="0">
              <a:buNone/>
            </a:pPr>
            <a:endParaRPr lang="en-AU"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537" y="1171065"/>
            <a:ext cx="2505075" cy="1828800"/>
          </a:xfrm>
          <a:prstGeom prst="rect">
            <a:avLst/>
          </a:prstGeom>
        </p:spPr>
      </p:pic>
      <p:sp>
        <p:nvSpPr>
          <p:cNvPr id="6" name="TextBox 5"/>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104495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Tertiary Pre-requisites</a:t>
            </a:r>
            <a:endParaRPr lang="en-AU" dirty="0"/>
          </a:p>
        </p:txBody>
      </p:sp>
      <p:sp>
        <p:nvSpPr>
          <p:cNvPr id="3" name="Content Placeholder 2"/>
          <p:cNvSpPr>
            <a:spLocks noGrp="1"/>
          </p:cNvSpPr>
          <p:nvPr>
            <p:ph idx="1"/>
          </p:nvPr>
        </p:nvSpPr>
        <p:spPr/>
        <p:txBody>
          <a:bodyPr/>
          <a:lstStyle/>
          <a:p>
            <a:r>
              <a:rPr lang="en-AU" dirty="0" smtClean="0"/>
              <a:t>Google QTAC</a:t>
            </a:r>
          </a:p>
          <a:p>
            <a:r>
              <a:rPr lang="en-AU" dirty="0" smtClean="0"/>
              <a:t>Select ATAR</a:t>
            </a:r>
          </a:p>
          <a:p>
            <a:r>
              <a:rPr lang="en-AU" dirty="0" smtClean="0"/>
              <a:t>Select My Path then scroll down for links to Universities with the list of pre-requisites</a:t>
            </a:r>
          </a:p>
          <a:p>
            <a:pPr marL="0" indent="0">
              <a:buNone/>
            </a:pPr>
            <a:endParaRPr lang="en-AU" dirty="0"/>
          </a:p>
          <a:p>
            <a:pPr marL="0" indent="0">
              <a:buNone/>
            </a:pPr>
            <a:r>
              <a:rPr lang="en-AU" dirty="0">
                <a:hlinkClick r:id="rId2"/>
              </a:rPr>
              <a:t>https://</a:t>
            </a:r>
            <a:r>
              <a:rPr lang="en-AU" dirty="0" smtClean="0">
                <a:hlinkClick r:id="rId2"/>
              </a:rPr>
              <a:t>www.qtac.edu.au/atar-my-path/my-path</a:t>
            </a:r>
            <a:r>
              <a:rPr lang="en-AU" dirty="0" smtClean="0"/>
              <a:t> </a:t>
            </a:r>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7" name="TextBox 6"/>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1803036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Pathway</a:t>
            </a:r>
            <a:endParaRPr lang="en-AU" dirty="0"/>
          </a:p>
        </p:txBody>
      </p:sp>
      <p:sp>
        <p:nvSpPr>
          <p:cNvPr id="3" name="Content Placeholder 2"/>
          <p:cNvSpPr>
            <a:spLocks noGrp="1"/>
          </p:cNvSpPr>
          <p:nvPr>
            <p:ph idx="1"/>
          </p:nvPr>
        </p:nvSpPr>
        <p:spPr/>
        <p:txBody>
          <a:bodyPr>
            <a:normAutofit/>
          </a:bodyPr>
          <a:lstStyle/>
          <a:p>
            <a:r>
              <a:rPr lang="en-AU" sz="2400" dirty="0" smtClean="0"/>
              <a:t>Do not meet the ATAR eligibility requirements</a:t>
            </a:r>
          </a:p>
          <a:p>
            <a:r>
              <a:rPr lang="en-AU" sz="2400" dirty="0" smtClean="0"/>
              <a:t>Knowledge/Skills that match preferred pathway post-Year 12</a:t>
            </a:r>
            <a:endParaRPr lang="en-AU"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596" y="3852302"/>
            <a:ext cx="3324225" cy="1371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0395" y="3520867"/>
            <a:ext cx="2034470" cy="203447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9" name="TextBox 8"/>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369976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General Subjects</a:t>
            </a:r>
            <a:endParaRPr lang="en-AU" dirty="0"/>
          </a:p>
        </p:txBody>
      </p:sp>
      <p:sp>
        <p:nvSpPr>
          <p:cNvPr id="3" name="Content Placeholder 2"/>
          <p:cNvSpPr>
            <a:spLocks noGrp="1"/>
          </p:cNvSpPr>
          <p:nvPr>
            <p:ph idx="1"/>
          </p:nvPr>
        </p:nvSpPr>
        <p:spPr>
          <a:xfrm>
            <a:off x="2589211" y="1491343"/>
            <a:ext cx="9033293" cy="4419879"/>
          </a:xfrm>
        </p:spPr>
        <p:txBody>
          <a:bodyPr>
            <a:normAutofit/>
          </a:bodyPr>
          <a:lstStyle/>
          <a:p>
            <a:r>
              <a:rPr lang="en-AU" sz="2400" dirty="0" smtClean="0"/>
              <a:t>All subjects have </a:t>
            </a:r>
            <a:r>
              <a:rPr lang="en-AU" sz="2400" b="1" dirty="0" smtClean="0"/>
              <a:t>3 internal assessments </a:t>
            </a:r>
            <a:r>
              <a:rPr lang="en-AU" sz="2400" dirty="0" smtClean="0"/>
              <a:t>and </a:t>
            </a:r>
            <a:r>
              <a:rPr lang="en-AU" sz="2400" b="1" dirty="0" smtClean="0"/>
              <a:t>1 external assessment</a:t>
            </a:r>
          </a:p>
          <a:p>
            <a:r>
              <a:rPr lang="en-AU" sz="2400" dirty="0" smtClean="0"/>
              <a:t>All results from Units 3 and 4 contribute to ATAR Rank</a:t>
            </a:r>
          </a:p>
          <a:p>
            <a:r>
              <a:rPr lang="en-AU" sz="2400" dirty="0" smtClean="0"/>
              <a:t>Year 11 Units 1 and 2 are formative and do not contribute to ATAR Rank however do contribute to QCE Points</a:t>
            </a:r>
          </a:p>
          <a:p>
            <a:r>
              <a:rPr lang="en-AU" sz="2400" dirty="0"/>
              <a:t>External assessments take place in </a:t>
            </a:r>
            <a:r>
              <a:rPr lang="en-AU" sz="2400" dirty="0" smtClean="0"/>
              <a:t>Year 12 Term </a:t>
            </a:r>
            <a:r>
              <a:rPr lang="en-AU" sz="2400" dirty="0"/>
              <a:t>4 weeks 4 to 7</a:t>
            </a:r>
          </a:p>
          <a:p>
            <a:r>
              <a:rPr lang="en-AU" sz="2400" dirty="0" smtClean="0"/>
              <a:t>General subjects in Mathematics and Science categories have 50% External Assessment</a:t>
            </a:r>
          </a:p>
          <a:p>
            <a:r>
              <a:rPr lang="en-AU" sz="2400" dirty="0" smtClean="0"/>
              <a:t>Results out of 100 and an overall A-E result</a:t>
            </a:r>
            <a:endParaRPr lang="en-AU" sz="2400" dirty="0"/>
          </a:p>
          <a:p>
            <a:endParaRPr lang="en-AU" dirty="0"/>
          </a:p>
          <a:p>
            <a:endParaRPr lang="en-AU"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1913"/>
          <a:stretch/>
        </p:blipFill>
        <p:spPr>
          <a:xfrm>
            <a:off x="10841744" y="31130"/>
            <a:ext cx="1325732" cy="1552346"/>
          </a:xfrm>
          <a:prstGeom prst="rect">
            <a:avLst/>
          </a:prstGeom>
        </p:spPr>
      </p:pic>
      <p:sp>
        <p:nvSpPr>
          <p:cNvPr id="7" name="TextBox 6"/>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279334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07635"/>
            <a:ext cx="8911687" cy="687588"/>
          </a:xfrm>
        </p:spPr>
        <p:txBody>
          <a:bodyPr>
            <a:normAutofit/>
          </a:bodyPr>
          <a:lstStyle/>
          <a:p>
            <a:r>
              <a:rPr lang="en-AU" dirty="0" smtClean="0"/>
              <a:t>General </a:t>
            </a:r>
            <a:r>
              <a:rPr lang="en-AU" dirty="0"/>
              <a:t>Subjects </a:t>
            </a:r>
            <a:r>
              <a:rPr lang="en-AU" sz="1800" dirty="0"/>
              <a:t>(examples see staff for other subjects)</a:t>
            </a:r>
            <a:endParaRPr lang="en-AU" sz="3200" dirty="0"/>
          </a:p>
        </p:txBody>
      </p:sp>
      <p:sp>
        <p:nvSpPr>
          <p:cNvPr id="3" name="Content Placeholder 2"/>
          <p:cNvSpPr>
            <a:spLocks noGrp="1"/>
          </p:cNvSpPr>
          <p:nvPr>
            <p:ph idx="1"/>
          </p:nvPr>
        </p:nvSpPr>
        <p:spPr>
          <a:xfrm>
            <a:off x="2585499" y="895223"/>
            <a:ext cx="8915400" cy="4419879"/>
          </a:xfrm>
        </p:spPr>
        <p:txBody>
          <a:bodyPr/>
          <a:lstStyle/>
          <a:p>
            <a:pPr marL="0" indent="0">
              <a:buNone/>
            </a:pPr>
            <a:r>
              <a:rPr lang="en-AU" dirty="0" smtClean="0"/>
              <a:t>English</a:t>
            </a:r>
          </a:p>
          <a:p>
            <a:pPr marL="0" indent="0">
              <a:buNone/>
            </a:pPr>
            <a:endParaRPr lang="en-AU" dirty="0"/>
          </a:p>
          <a:p>
            <a:endParaRPr lang="en-AU" dirty="0"/>
          </a:p>
        </p:txBody>
      </p:sp>
      <p:pic>
        <p:nvPicPr>
          <p:cNvPr id="4" name="Picture 3"/>
          <p:cNvPicPr>
            <a:picLocks noChangeAspect="1"/>
          </p:cNvPicPr>
          <p:nvPr/>
        </p:nvPicPr>
        <p:blipFill>
          <a:blip r:embed="rId2"/>
          <a:stretch>
            <a:fillRect/>
          </a:stretch>
        </p:blipFill>
        <p:spPr>
          <a:xfrm>
            <a:off x="2573660" y="1221996"/>
            <a:ext cx="7749435" cy="2399509"/>
          </a:xfrm>
          <a:prstGeom prst="rect">
            <a:avLst/>
          </a:prstGeom>
        </p:spPr>
      </p:pic>
      <p:sp>
        <p:nvSpPr>
          <p:cNvPr id="5" name="Rectangle 4"/>
          <p:cNvSpPr/>
          <p:nvPr/>
        </p:nvSpPr>
        <p:spPr>
          <a:xfrm>
            <a:off x="2573660" y="3818132"/>
            <a:ext cx="2642070" cy="369332"/>
          </a:xfrm>
          <a:prstGeom prst="rect">
            <a:avLst/>
          </a:prstGeom>
        </p:spPr>
        <p:txBody>
          <a:bodyPr wrap="none">
            <a:spAutoFit/>
          </a:bodyPr>
          <a:lstStyle/>
          <a:p>
            <a:r>
              <a:rPr lang="en-AU" dirty="0"/>
              <a:t>General Mathematics</a:t>
            </a:r>
          </a:p>
        </p:txBody>
      </p:sp>
      <p:pic>
        <p:nvPicPr>
          <p:cNvPr id="7" name="Picture 6"/>
          <p:cNvPicPr>
            <a:picLocks noChangeAspect="1"/>
          </p:cNvPicPr>
          <p:nvPr/>
        </p:nvPicPr>
        <p:blipFill>
          <a:blip r:embed="rId3"/>
          <a:stretch>
            <a:fillRect/>
          </a:stretch>
        </p:blipFill>
        <p:spPr>
          <a:xfrm>
            <a:off x="2573660" y="4204092"/>
            <a:ext cx="7737596" cy="261657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Tree>
    <p:extLst>
      <p:ext uri="{BB962C8B-B14F-4D97-AF65-F5344CB8AC3E}">
        <p14:creationId xmlns:p14="http://schemas.microsoft.com/office/powerpoint/2010/main" val="2779507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Applied Subjects</a:t>
            </a:r>
            <a:endParaRPr lang="en-AU" dirty="0"/>
          </a:p>
        </p:txBody>
      </p:sp>
      <p:sp>
        <p:nvSpPr>
          <p:cNvPr id="3" name="Content Placeholder 2"/>
          <p:cNvSpPr>
            <a:spLocks noGrp="1"/>
          </p:cNvSpPr>
          <p:nvPr>
            <p:ph idx="1"/>
          </p:nvPr>
        </p:nvSpPr>
        <p:spPr>
          <a:xfrm>
            <a:off x="2592925" y="1435769"/>
            <a:ext cx="8915400" cy="3777622"/>
          </a:xfrm>
        </p:spPr>
        <p:txBody>
          <a:bodyPr>
            <a:normAutofit/>
          </a:bodyPr>
          <a:lstStyle/>
          <a:p>
            <a:r>
              <a:rPr lang="en-AU" sz="2400" dirty="0" smtClean="0"/>
              <a:t>1 subject may contribute to ATAR Rank</a:t>
            </a:r>
          </a:p>
          <a:p>
            <a:r>
              <a:rPr lang="en-AU" sz="2400" dirty="0" smtClean="0"/>
              <a:t>Essential English and Essential Mathematics have a Common Internal Assessment (CIA) – written by QCAA and completed at School</a:t>
            </a:r>
          </a:p>
          <a:p>
            <a:r>
              <a:rPr lang="en-AU" sz="2400" dirty="0" smtClean="0"/>
              <a:t>Results are reported at A-E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7" name="TextBox 6"/>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202059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393" y="332444"/>
            <a:ext cx="8911687" cy="774461"/>
          </a:xfrm>
        </p:spPr>
        <p:txBody>
          <a:bodyPr>
            <a:normAutofit/>
          </a:bodyPr>
          <a:lstStyle/>
          <a:p>
            <a:r>
              <a:rPr lang="en-AU" dirty="0" smtClean="0"/>
              <a:t>Applied Subjects </a:t>
            </a:r>
            <a:r>
              <a:rPr lang="en-AU" sz="1800" dirty="0" smtClean="0"/>
              <a:t>(examples see staff for other subjects)</a:t>
            </a:r>
            <a:endParaRPr lang="en-AU" sz="1800" dirty="0"/>
          </a:p>
        </p:txBody>
      </p:sp>
      <p:sp>
        <p:nvSpPr>
          <p:cNvPr id="3" name="Content Placeholder 2"/>
          <p:cNvSpPr>
            <a:spLocks noGrp="1"/>
          </p:cNvSpPr>
          <p:nvPr>
            <p:ph idx="1"/>
          </p:nvPr>
        </p:nvSpPr>
        <p:spPr>
          <a:xfrm>
            <a:off x="2580680" y="1106905"/>
            <a:ext cx="8915400" cy="3777622"/>
          </a:xfrm>
        </p:spPr>
        <p:txBody>
          <a:bodyPr/>
          <a:lstStyle/>
          <a:p>
            <a:pPr marL="0" indent="0">
              <a:buNone/>
            </a:pPr>
            <a:r>
              <a:rPr lang="en-AU" dirty="0" smtClean="0"/>
              <a:t>Essential English</a:t>
            </a:r>
          </a:p>
          <a:p>
            <a:pPr marL="0" indent="0">
              <a:buNone/>
            </a:pPr>
            <a:endParaRPr lang="en-AU" dirty="0"/>
          </a:p>
          <a:p>
            <a:pPr marL="0" indent="0">
              <a:buNone/>
            </a:pPr>
            <a:endParaRPr lang="en-AU" dirty="0" smtClean="0"/>
          </a:p>
          <a:p>
            <a:pPr marL="0" indent="0">
              <a:buNone/>
            </a:pPr>
            <a:endParaRPr lang="en-AU" dirty="0"/>
          </a:p>
          <a:p>
            <a:pPr marL="0" indent="0">
              <a:buNone/>
            </a:pPr>
            <a:endParaRPr lang="en-AU" dirty="0" smtClean="0"/>
          </a:p>
          <a:p>
            <a:pPr marL="0" indent="0">
              <a:buNone/>
            </a:pPr>
            <a:endParaRPr lang="en-AU" dirty="0"/>
          </a:p>
          <a:p>
            <a:pPr marL="0" indent="0">
              <a:buNone/>
            </a:pPr>
            <a:endParaRPr lang="en-AU" dirty="0" smtClean="0"/>
          </a:p>
          <a:p>
            <a:pPr marL="0" indent="0">
              <a:buNone/>
            </a:pPr>
            <a:endParaRPr lang="en-AU" sz="700" dirty="0" smtClean="0"/>
          </a:p>
          <a:p>
            <a:pPr marL="0" indent="0">
              <a:buNone/>
            </a:pPr>
            <a:r>
              <a:rPr lang="en-AU" dirty="0" smtClean="0"/>
              <a:t>Essential Mathematics</a:t>
            </a:r>
          </a:p>
          <a:p>
            <a:pPr marL="0" indent="0">
              <a:buNone/>
            </a:pPr>
            <a:endParaRPr lang="en-AU" dirty="0"/>
          </a:p>
          <a:p>
            <a:pPr marL="0" indent="0">
              <a:buNone/>
            </a:pPr>
            <a:endParaRPr lang="en-AU" dirty="0" smtClean="0"/>
          </a:p>
          <a:p>
            <a:pPr marL="0" indent="0">
              <a:buNone/>
            </a:pPr>
            <a:endParaRPr lang="en-AU" dirty="0"/>
          </a:p>
        </p:txBody>
      </p:sp>
      <p:pic>
        <p:nvPicPr>
          <p:cNvPr id="4" name="Picture 3"/>
          <p:cNvPicPr>
            <a:picLocks noChangeAspect="1"/>
          </p:cNvPicPr>
          <p:nvPr/>
        </p:nvPicPr>
        <p:blipFill>
          <a:blip r:embed="rId2"/>
          <a:stretch>
            <a:fillRect/>
          </a:stretch>
        </p:blipFill>
        <p:spPr>
          <a:xfrm>
            <a:off x="2580680" y="1507958"/>
            <a:ext cx="8755462" cy="2376280"/>
          </a:xfrm>
          <a:prstGeom prst="rect">
            <a:avLst/>
          </a:prstGeom>
        </p:spPr>
      </p:pic>
      <p:pic>
        <p:nvPicPr>
          <p:cNvPr id="5" name="Picture 4"/>
          <p:cNvPicPr>
            <a:picLocks noChangeAspect="1"/>
          </p:cNvPicPr>
          <p:nvPr/>
        </p:nvPicPr>
        <p:blipFill>
          <a:blip r:embed="rId3"/>
          <a:stretch>
            <a:fillRect/>
          </a:stretch>
        </p:blipFill>
        <p:spPr>
          <a:xfrm>
            <a:off x="2580680" y="4513898"/>
            <a:ext cx="8764662" cy="2283951"/>
          </a:xfrm>
          <a:prstGeom prst="rect">
            <a:avLst/>
          </a:prstGeom>
        </p:spPr>
      </p:pic>
      <p:pic>
        <p:nvPicPr>
          <p:cNvPr id="7" name="Picture 6" descr="cid:98681E25-CE5D-446C-B3D3-F70EC8C05529@wbb.eq.edu.au"/>
          <p:cNvPicPr/>
          <p:nvPr/>
        </p:nvPicPr>
        <p:blipFill rotWithShape="1">
          <a:blip r:embed="rId4" r:link="rId5" cstate="print">
            <a:extLst>
              <a:ext uri="{28A0092B-C50C-407E-A947-70E740481C1C}">
                <a14:useLocalDpi xmlns:a14="http://schemas.microsoft.com/office/drawing/2010/main" val="0"/>
              </a:ext>
            </a:extLst>
          </a:blip>
          <a:srcRect l="21748" r="26576"/>
          <a:stretch/>
        </p:blipFill>
        <p:spPr bwMode="auto">
          <a:xfrm>
            <a:off x="11050095" y="0"/>
            <a:ext cx="925286" cy="1423248"/>
          </a:xfrm>
          <a:prstGeom prst="rect">
            <a:avLst/>
          </a:prstGeom>
          <a:noFill/>
          <a:ln>
            <a:noFill/>
          </a:ln>
        </p:spPr>
      </p:pic>
    </p:spTree>
    <p:extLst>
      <p:ext uri="{BB962C8B-B14F-4D97-AF65-F5344CB8AC3E}">
        <p14:creationId xmlns:p14="http://schemas.microsoft.com/office/powerpoint/2010/main" val="1440181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0353" y="626095"/>
            <a:ext cx="8915399" cy="880393"/>
          </a:xfrm>
        </p:spPr>
        <p:txBody>
          <a:bodyPr/>
          <a:lstStyle/>
          <a:p>
            <a:r>
              <a:rPr lang="en-AU" dirty="0" smtClean="0"/>
              <a:t>Year 9 into 10</a:t>
            </a:r>
            <a:endParaRPr lang="en-AU" dirty="0"/>
          </a:p>
        </p:txBody>
      </p:sp>
      <p:sp>
        <p:nvSpPr>
          <p:cNvPr id="3" name="Text Placeholder 2"/>
          <p:cNvSpPr>
            <a:spLocks noGrp="1"/>
          </p:cNvSpPr>
          <p:nvPr>
            <p:ph type="body" idx="1"/>
          </p:nvPr>
        </p:nvSpPr>
        <p:spPr>
          <a:xfrm>
            <a:off x="2480354" y="1927563"/>
            <a:ext cx="8915399" cy="860400"/>
          </a:xfrm>
        </p:spPr>
        <p:txBody>
          <a:bodyPr>
            <a:noAutofit/>
          </a:bodyPr>
          <a:lstStyle/>
          <a:p>
            <a:r>
              <a:rPr lang="en-AU" sz="2400" dirty="0" smtClean="0"/>
              <a:t>Year 9 is the final year of Junior Secondary and is starting preparation for success in Senior Secondary.</a:t>
            </a:r>
          </a:p>
          <a:p>
            <a:endParaRPr lang="en-AU" sz="2400" dirty="0"/>
          </a:p>
          <a:p>
            <a:r>
              <a:rPr lang="en-AU" sz="2400" dirty="0" smtClean="0"/>
              <a:t>Year 10 is the preparation </a:t>
            </a:r>
            <a:r>
              <a:rPr lang="en-AU" sz="2400" dirty="0"/>
              <a:t>phase for successful transition into Year 11 and </a:t>
            </a:r>
            <a:r>
              <a:rPr lang="en-AU" sz="2400" dirty="0" smtClean="0"/>
              <a:t>the new </a:t>
            </a:r>
            <a:r>
              <a:rPr lang="en-AU" sz="2400" dirty="0"/>
              <a:t>QCE </a:t>
            </a:r>
            <a:r>
              <a:rPr lang="en-AU" sz="2400" dirty="0" smtClean="0"/>
              <a:t>system.</a:t>
            </a:r>
          </a:p>
          <a:p>
            <a:endParaRPr lang="en-AU" sz="2400" dirty="0" smtClean="0"/>
          </a:p>
          <a:p>
            <a:r>
              <a:rPr lang="en-AU" sz="2400" dirty="0" smtClean="0"/>
              <a:t>Therefore, by the end of Year 10, a clear understanding of the best suited pathway for each student to achieve success.</a:t>
            </a:r>
            <a:endParaRPr lang="en-AU" sz="2400" dirty="0"/>
          </a:p>
          <a:p>
            <a:endParaRPr lang="en-AU"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7" name="TextBox 6"/>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589646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Vocational Education &amp; Training (VET) courses</a:t>
            </a:r>
            <a:endParaRPr lang="en-AU" dirty="0"/>
          </a:p>
        </p:txBody>
      </p:sp>
      <p:sp>
        <p:nvSpPr>
          <p:cNvPr id="3" name="Content Placeholder 2"/>
          <p:cNvSpPr>
            <a:spLocks noGrp="1"/>
          </p:cNvSpPr>
          <p:nvPr>
            <p:ph idx="1"/>
          </p:nvPr>
        </p:nvSpPr>
        <p:spPr>
          <a:xfrm>
            <a:off x="2591068" y="1905000"/>
            <a:ext cx="8915400" cy="3777622"/>
          </a:xfrm>
        </p:spPr>
        <p:txBody>
          <a:bodyPr>
            <a:noAutofit/>
          </a:bodyPr>
          <a:lstStyle/>
          <a:p>
            <a:r>
              <a:rPr lang="en-AU" sz="2400" dirty="0" smtClean="0"/>
              <a:t>1 completed Certificate III level course can contribute to ATAR Rank</a:t>
            </a:r>
          </a:p>
          <a:p>
            <a:r>
              <a:rPr lang="en-AU" sz="2400" dirty="0" smtClean="0"/>
              <a:t>Few Certificate II and Certificate III level courses available</a:t>
            </a:r>
          </a:p>
          <a:p>
            <a:r>
              <a:rPr lang="en-AU" sz="2400" dirty="0" smtClean="0"/>
              <a:t>Reports are based on course completion </a:t>
            </a:r>
            <a:r>
              <a:rPr lang="en-AU" sz="2400" dirty="0" err="1" smtClean="0"/>
              <a:t>ie</a:t>
            </a:r>
            <a:r>
              <a:rPr lang="en-AU" sz="2400" dirty="0" smtClean="0"/>
              <a:t> On Track, Working towards, Significantly behind</a:t>
            </a:r>
          </a:p>
          <a:p>
            <a:r>
              <a:rPr lang="en-AU" sz="2400" dirty="0" smtClean="0"/>
              <a:t>Some of the courses (from outside Providers </a:t>
            </a:r>
            <a:r>
              <a:rPr lang="en-AU" sz="2400" dirty="0" err="1" smtClean="0"/>
              <a:t>ie</a:t>
            </a:r>
            <a:r>
              <a:rPr lang="en-AU" sz="2400" dirty="0" smtClean="0"/>
              <a:t> TAFE, </a:t>
            </a:r>
            <a:r>
              <a:rPr lang="en-AU" sz="2400" dirty="0" err="1" smtClean="0"/>
              <a:t>Binancle</a:t>
            </a:r>
            <a:r>
              <a:rPr lang="en-AU" sz="2400" dirty="0" smtClean="0"/>
              <a:t> …) are VETiS funded which means the courses are free however, only receive one opportunity at this funding (one bite at the cherry)</a:t>
            </a:r>
          </a:p>
          <a:p>
            <a:pPr marL="0" indent="0">
              <a:buNone/>
            </a:pPr>
            <a:endParaRPr lang="en-AU" sz="2400" dirty="0" smtClean="0"/>
          </a:p>
        </p:txBody>
      </p:sp>
      <p:pic>
        <p:nvPicPr>
          <p:cNvPr id="5" name="Picture 4" descr="cid:98681E25-CE5D-446C-B3D3-F70EC8C05529@wbb.eq.edu.au"/>
          <p:cNvPicPr/>
          <p:nvPr/>
        </p:nvPicPr>
        <p:blipFill rotWithShape="1">
          <a:blip r:embed="rId2" r:link="rId3" cstate="print">
            <a:extLst>
              <a:ext uri="{28A0092B-C50C-407E-A947-70E740481C1C}">
                <a14:useLocalDpi xmlns:a14="http://schemas.microsoft.com/office/drawing/2010/main" val="0"/>
              </a:ext>
            </a:extLst>
          </a:blip>
          <a:srcRect l="21748" r="26576"/>
          <a:stretch/>
        </p:blipFill>
        <p:spPr bwMode="auto">
          <a:xfrm>
            <a:off x="11148066" y="64893"/>
            <a:ext cx="925286" cy="1423248"/>
          </a:xfrm>
          <a:prstGeom prst="rect">
            <a:avLst/>
          </a:prstGeom>
          <a:noFill/>
          <a:ln>
            <a:noFill/>
          </a:ln>
        </p:spPr>
      </p:pic>
      <p:sp>
        <p:nvSpPr>
          <p:cNvPr id="6" name="TextBox 5"/>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426968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Vocational Education &amp; Training </a:t>
            </a:r>
            <a:r>
              <a:rPr lang="en-AU" dirty="0" smtClean="0"/>
              <a:t/>
            </a:r>
            <a:br>
              <a:rPr lang="en-AU" dirty="0" smtClean="0"/>
            </a:br>
            <a:r>
              <a:rPr lang="en-AU" dirty="0" smtClean="0"/>
              <a:t>(</a:t>
            </a:r>
            <a:r>
              <a:rPr lang="en-AU" dirty="0"/>
              <a:t>VET) courses</a:t>
            </a:r>
          </a:p>
        </p:txBody>
      </p:sp>
      <p:sp>
        <p:nvSpPr>
          <p:cNvPr id="3" name="Content Placeholder 2"/>
          <p:cNvSpPr>
            <a:spLocks noGrp="1"/>
          </p:cNvSpPr>
          <p:nvPr>
            <p:ph idx="1"/>
          </p:nvPr>
        </p:nvSpPr>
        <p:spPr/>
        <p:txBody>
          <a:bodyPr>
            <a:normAutofit/>
          </a:bodyPr>
          <a:lstStyle/>
          <a:p>
            <a:r>
              <a:rPr lang="en-AU" sz="2000" dirty="0" smtClean="0"/>
              <a:t>Delivered either</a:t>
            </a:r>
          </a:p>
          <a:p>
            <a:pPr lvl="1"/>
            <a:r>
              <a:rPr lang="en-AU" sz="1800" dirty="0" smtClean="0"/>
              <a:t>At school in timetabled classes</a:t>
            </a:r>
            <a:endParaRPr lang="en-AU" sz="1800" dirty="0"/>
          </a:p>
          <a:p>
            <a:pPr lvl="1"/>
            <a:r>
              <a:rPr lang="en-AU" sz="1800" dirty="0" smtClean="0"/>
              <a:t>Outside providers </a:t>
            </a:r>
            <a:r>
              <a:rPr lang="en-AU" sz="1800" dirty="0" err="1" smtClean="0"/>
              <a:t>eg</a:t>
            </a:r>
            <a:r>
              <a:rPr lang="en-AU" sz="1800" dirty="0" smtClean="0"/>
              <a:t> TAFE Students attend courses outside of school in school hours</a:t>
            </a:r>
          </a:p>
          <a:p>
            <a:pPr lvl="1"/>
            <a:r>
              <a:rPr lang="en-AU" sz="1800" dirty="0" smtClean="0"/>
              <a:t>As part of School-based Traineeship or Apprenticeship</a:t>
            </a:r>
          </a:p>
          <a:p>
            <a:pPr marL="457200" lvl="1" indent="0">
              <a:buNone/>
            </a:pPr>
            <a:endParaRPr lang="en-AU" sz="1800" dirty="0"/>
          </a:p>
          <a:p>
            <a:pPr marL="0" lvl="1" indent="0">
              <a:buNone/>
            </a:pPr>
            <a:r>
              <a:rPr lang="en-AU" sz="1800" dirty="0" smtClean="0"/>
              <a:t>Application for enrolment into a VET program will be issued during Career Development or Access lesson</a:t>
            </a:r>
            <a:endParaRPr lang="en-AU"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6" name="TextBox 5"/>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148059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sz="7200" dirty="0"/>
              <a:t>Part 2 – QCE/QCIA</a:t>
            </a:r>
            <a:br>
              <a:rPr lang="en-AU" sz="7200" dirty="0"/>
            </a:br>
            <a:endParaRPr lang="en-AU" sz="7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5" name="TextBox 4"/>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3861193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a QCE?</a:t>
            </a:r>
            <a:endParaRPr lang="en-AU" dirty="0"/>
          </a:p>
        </p:txBody>
      </p:sp>
      <p:sp>
        <p:nvSpPr>
          <p:cNvPr id="3" name="Content Placeholder 2"/>
          <p:cNvSpPr>
            <a:spLocks noGrp="1"/>
          </p:cNvSpPr>
          <p:nvPr>
            <p:ph idx="1"/>
          </p:nvPr>
        </p:nvSpPr>
        <p:spPr>
          <a:xfrm>
            <a:off x="2589212" y="1436914"/>
            <a:ext cx="8915400" cy="4474308"/>
          </a:xfrm>
        </p:spPr>
        <p:txBody>
          <a:bodyPr>
            <a:normAutofit/>
          </a:bodyPr>
          <a:lstStyle/>
          <a:p>
            <a:pPr marL="0" indent="0">
              <a:buNone/>
            </a:pPr>
            <a:r>
              <a:rPr lang="en-AU" sz="2800" b="1" dirty="0" smtClean="0"/>
              <a:t>QCE – Queensland Certificate of Education</a:t>
            </a:r>
          </a:p>
          <a:p>
            <a:r>
              <a:rPr lang="en-AU" sz="2400" dirty="0" smtClean="0"/>
              <a:t>The QCE is Queensland’s senior secondary schooling qualification. To be issued with a QCE, students need to</a:t>
            </a:r>
          </a:p>
          <a:p>
            <a:pPr lvl="1">
              <a:buFont typeface="Arial" panose="020B0604020202020204" pitchFamily="34" charset="0"/>
              <a:buChar char="•"/>
            </a:pPr>
            <a:r>
              <a:rPr lang="en-AU" sz="2400" dirty="0" smtClean="0"/>
              <a:t>Complete the set amount of learning</a:t>
            </a:r>
          </a:p>
          <a:p>
            <a:pPr lvl="1">
              <a:buFont typeface="Arial" panose="020B0604020202020204" pitchFamily="34" charset="0"/>
              <a:buChar char="•"/>
            </a:pPr>
            <a:r>
              <a:rPr lang="en-AU" sz="2400" dirty="0" smtClean="0"/>
              <a:t>At the set standard</a:t>
            </a:r>
          </a:p>
          <a:p>
            <a:pPr lvl="1">
              <a:buFont typeface="Arial" panose="020B0604020202020204" pitchFamily="34" charset="0"/>
              <a:buChar char="•"/>
            </a:pPr>
            <a:r>
              <a:rPr lang="en-AU" sz="2400" dirty="0" smtClean="0"/>
              <a:t>In a set pattern</a:t>
            </a:r>
          </a:p>
          <a:p>
            <a:pPr lvl="1">
              <a:buFont typeface="Arial" panose="020B0604020202020204" pitchFamily="34" charset="0"/>
              <a:buChar char="•"/>
            </a:pPr>
            <a:r>
              <a:rPr lang="en-AU" sz="2400" dirty="0" smtClean="0"/>
              <a:t>Meet literacy and numeracy requirements</a:t>
            </a:r>
          </a:p>
          <a:p>
            <a:pPr marL="457200" lvl="1" indent="0">
              <a:buNone/>
            </a:pPr>
            <a:endParaRPr lang="en-AU" sz="2000" dirty="0"/>
          </a:p>
        </p:txBody>
      </p:sp>
      <p:pic>
        <p:nvPicPr>
          <p:cNvPr id="4" name="Picture 3"/>
          <p:cNvPicPr>
            <a:picLocks noChangeAspect="1"/>
          </p:cNvPicPr>
          <p:nvPr/>
        </p:nvPicPr>
        <p:blipFill>
          <a:blip r:embed="rId2"/>
          <a:stretch>
            <a:fillRect/>
          </a:stretch>
        </p:blipFill>
        <p:spPr>
          <a:xfrm>
            <a:off x="9947036" y="4237792"/>
            <a:ext cx="1746277" cy="184899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8" name="TextBox 7"/>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2546797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a QCIA?</a:t>
            </a:r>
            <a:endParaRPr lang="en-AU" dirty="0"/>
          </a:p>
        </p:txBody>
      </p:sp>
      <p:sp>
        <p:nvSpPr>
          <p:cNvPr id="3" name="Content Placeholder 2"/>
          <p:cNvSpPr>
            <a:spLocks noGrp="1"/>
          </p:cNvSpPr>
          <p:nvPr>
            <p:ph idx="1"/>
          </p:nvPr>
        </p:nvSpPr>
        <p:spPr/>
        <p:txBody>
          <a:bodyPr/>
          <a:lstStyle/>
          <a:p>
            <a:pPr marL="0" indent="0">
              <a:buNone/>
            </a:pPr>
            <a:r>
              <a:rPr lang="en-AU" sz="2400" b="1" dirty="0"/>
              <a:t>QCIA – Queensland Certificate of Individualised Learning</a:t>
            </a:r>
            <a:endParaRPr lang="en-AU" sz="2400" dirty="0"/>
          </a:p>
          <a:p>
            <a:r>
              <a:rPr lang="en-AU" sz="2400" dirty="0"/>
              <a:t>The QCIA recognises the achievements of student who undertake individualised learning programs. To be eligible, students must have impairments or difficulties in learning that are not primarily due to socioeconomic, cultural or linguistic factors.</a:t>
            </a:r>
            <a:endParaRPr lang="en-AU" sz="2400" b="1" dirty="0"/>
          </a:p>
          <a:p>
            <a:endParaRPr lang="en-AU"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7" name="TextBox 6"/>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3400107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QCE requirements</a:t>
            </a:r>
            <a:endParaRPr lang="en-AU" dirty="0"/>
          </a:p>
        </p:txBody>
      </p:sp>
      <p:pic>
        <p:nvPicPr>
          <p:cNvPr id="3" name="Picture 2"/>
          <p:cNvPicPr>
            <a:picLocks noChangeAspect="1"/>
          </p:cNvPicPr>
          <p:nvPr/>
        </p:nvPicPr>
        <p:blipFill>
          <a:blip r:embed="rId2"/>
          <a:stretch>
            <a:fillRect/>
          </a:stretch>
        </p:blipFill>
        <p:spPr>
          <a:xfrm>
            <a:off x="2745921" y="1652587"/>
            <a:ext cx="8613824" cy="40188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8" name="TextBox 7"/>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4062653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QCE requirements</a:t>
            </a:r>
            <a:endParaRPr lang="en-AU" dirty="0"/>
          </a:p>
        </p:txBody>
      </p:sp>
      <p:pic>
        <p:nvPicPr>
          <p:cNvPr id="5" name="Content Placeholder 4"/>
          <p:cNvPicPr>
            <a:picLocks noGrp="1" noChangeAspect="1"/>
          </p:cNvPicPr>
          <p:nvPr>
            <p:ph idx="1"/>
          </p:nvPr>
        </p:nvPicPr>
        <p:blipFill>
          <a:blip r:embed="rId2"/>
          <a:stretch>
            <a:fillRect/>
          </a:stretch>
        </p:blipFill>
        <p:spPr>
          <a:xfrm>
            <a:off x="2454591" y="1524001"/>
            <a:ext cx="7773672" cy="3630158"/>
          </a:xfrm>
          <a:prstGeom prst="rect">
            <a:avLst/>
          </a:prstGeom>
        </p:spPr>
      </p:pic>
      <p:pic>
        <p:nvPicPr>
          <p:cNvPr id="7" name="Picture 6" descr="cid:98681E25-CE5D-446C-B3D3-F70EC8C05529@wbb.eq.edu.au"/>
          <p:cNvPicPr/>
          <p:nvPr/>
        </p:nvPicPr>
        <p:blipFill rotWithShape="1">
          <a:blip r:embed="rId3" r:link="rId4" cstate="print">
            <a:extLst>
              <a:ext uri="{28A0092B-C50C-407E-A947-70E740481C1C}">
                <a14:useLocalDpi xmlns:a14="http://schemas.microsoft.com/office/drawing/2010/main" val="0"/>
              </a:ext>
            </a:extLst>
          </a:blip>
          <a:srcRect l="21748" r="26576"/>
          <a:stretch/>
        </p:blipFill>
        <p:spPr bwMode="auto">
          <a:xfrm>
            <a:off x="11050095" y="0"/>
            <a:ext cx="925286" cy="1423248"/>
          </a:xfrm>
          <a:prstGeom prst="rect">
            <a:avLst/>
          </a:prstGeom>
          <a:noFill/>
          <a:ln>
            <a:noFill/>
          </a:ln>
        </p:spPr>
      </p:pic>
      <p:sp>
        <p:nvSpPr>
          <p:cNvPr id="8" name="TextBox 7"/>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517477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QCE requirements</a:t>
            </a:r>
            <a:endParaRPr lang="en-AU" dirty="0"/>
          </a:p>
        </p:txBody>
      </p:sp>
      <p:pic>
        <p:nvPicPr>
          <p:cNvPr id="4" name="Content Placeholder 3"/>
          <p:cNvPicPr>
            <a:picLocks noGrp="1" noChangeAspect="1"/>
          </p:cNvPicPr>
          <p:nvPr>
            <p:ph idx="1"/>
          </p:nvPr>
        </p:nvPicPr>
        <p:blipFill>
          <a:blip r:embed="rId2"/>
          <a:stretch>
            <a:fillRect/>
          </a:stretch>
        </p:blipFill>
        <p:spPr>
          <a:xfrm>
            <a:off x="2510137" y="1523999"/>
            <a:ext cx="8037699" cy="376645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8" name="TextBox 7"/>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3972208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Set Pattern</a:t>
            </a:r>
            <a:endParaRPr lang="en-AU" dirty="0"/>
          </a:p>
        </p:txBody>
      </p:sp>
      <p:pic>
        <p:nvPicPr>
          <p:cNvPr id="4" name="Content Placeholder 3"/>
          <p:cNvPicPr>
            <a:picLocks noGrp="1" noChangeAspect="1"/>
          </p:cNvPicPr>
          <p:nvPr>
            <p:ph idx="1"/>
          </p:nvPr>
        </p:nvPicPr>
        <p:blipFill>
          <a:blip r:embed="rId2"/>
          <a:stretch>
            <a:fillRect/>
          </a:stretch>
        </p:blipFill>
        <p:spPr>
          <a:xfrm>
            <a:off x="2444017" y="1415147"/>
            <a:ext cx="9209501" cy="2917372"/>
          </a:xfrm>
          <a:prstGeom prst="rect">
            <a:avLst/>
          </a:prstGeom>
        </p:spPr>
      </p:pic>
      <p:sp>
        <p:nvSpPr>
          <p:cNvPr id="5" name="TextBox 4"/>
          <p:cNvSpPr txBox="1"/>
          <p:nvPr/>
        </p:nvSpPr>
        <p:spPr>
          <a:xfrm>
            <a:off x="2592925" y="4550229"/>
            <a:ext cx="8911687" cy="1754326"/>
          </a:xfrm>
          <a:prstGeom prst="rect">
            <a:avLst/>
          </a:prstGeom>
          <a:noFill/>
        </p:spPr>
        <p:txBody>
          <a:bodyPr wrap="square" rtlCol="0">
            <a:spAutoFit/>
          </a:bodyPr>
          <a:lstStyle/>
          <a:p>
            <a:r>
              <a:rPr lang="en-AU" b="1" dirty="0" smtClean="0"/>
              <a:t>QCAA General subjects and Applied subjects</a:t>
            </a:r>
          </a:p>
          <a:p>
            <a:r>
              <a:rPr lang="en-AU" dirty="0" smtClean="0"/>
              <a:t>Unit 1 completed at a satisfactory standard = 1 QCE credit</a:t>
            </a:r>
          </a:p>
          <a:p>
            <a:r>
              <a:rPr lang="en-AU" dirty="0" smtClean="0"/>
              <a:t>Unit 2 completed at a satisfactory standard = 1 QCE credit</a:t>
            </a:r>
          </a:p>
          <a:p>
            <a:r>
              <a:rPr lang="en-AU" dirty="0" smtClean="0"/>
              <a:t>Unit 3 and 4 pair must be completed at a satisfactory standard = 2 QCE credits</a:t>
            </a:r>
          </a:p>
          <a:p>
            <a:endParaRPr lang="en-AU" dirty="0"/>
          </a:p>
          <a:p>
            <a:r>
              <a:rPr lang="en-AU" sz="1600" dirty="0" smtClean="0"/>
              <a:t>NOTE: satisfactory standard means “C” standard</a:t>
            </a:r>
            <a:endParaRPr lang="en-AU" sz="1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10" name="TextBox 9"/>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3578428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01060" y="2950027"/>
            <a:ext cx="9555192" cy="2016351"/>
          </a:xfrm>
          <a:prstGeom prst="rect">
            <a:avLst/>
          </a:prstGeom>
        </p:spPr>
      </p:pic>
      <p:sp>
        <p:nvSpPr>
          <p:cNvPr id="5" name="TextBox 4"/>
          <p:cNvSpPr txBox="1"/>
          <p:nvPr/>
        </p:nvSpPr>
        <p:spPr>
          <a:xfrm>
            <a:off x="2031688" y="718457"/>
            <a:ext cx="9768426" cy="2062103"/>
          </a:xfrm>
          <a:prstGeom prst="rect">
            <a:avLst/>
          </a:prstGeom>
          <a:noFill/>
        </p:spPr>
        <p:txBody>
          <a:bodyPr wrap="square" rtlCol="0">
            <a:spAutoFit/>
          </a:bodyPr>
          <a:lstStyle/>
          <a:p>
            <a:r>
              <a:rPr lang="en-AU" sz="2000" b="1" dirty="0" smtClean="0"/>
              <a:t>VET qualifications</a:t>
            </a:r>
            <a:endParaRPr lang="en-AU" sz="2000" dirty="0" smtClean="0"/>
          </a:p>
          <a:p>
            <a:pPr>
              <a:tabLst>
                <a:tab pos="4572000" algn="l"/>
              </a:tabLst>
            </a:pPr>
            <a:r>
              <a:rPr lang="en-AU" i="1" dirty="0" smtClean="0"/>
              <a:t>Certificate II course (max 4)	Certificate III and IV courses (max 8)</a:t>
            </a:r>
            <a:endParaRPr lang="en-AU" i="1" dirty="0"/>
          </a:p>
          <a:p>
            <a:pPr>
              <a:tabLst>
                <a:tab pos="533400" algn="l"/>
                <a:tab pos="5116513" algn="l"/>
              </a:tabLst>
            </a:pPr>
            <a:r>
              <a:rPr lang="en-AU" dirty="0" smtClean="0"/>
              <a:t>	25% completion  = 1 QCE credit	2 QCE credits</a:t>
            </a:r>
          </a:p>
          <a:p>
            <a:pPr>
              <a:tabLst>
                <a:tab pos="533400" algn="l"/>
                <a:tab pos="5116513" algn="l"/>
              </a:tabLst>
            </a:pPr>
            <a:r>
              <a:rPr lang="en-AU" dirty="0" smtClean="0"/>
              <a:t>	50% completion  = 2 QCE credits	4 QCE credits</a:t>
            </a:r>
          </a:p>
          <a:p>
            <a:pPr>
              <a:tabLst>
                <a:tab pos="533400" algn="l"/>
                <a:tab pos="5116513" algn="l"/>
              </a:tabLst>
            </a:pPr>
            <a:r>
              <a:rPr lang="en-AU" dirty="0" smtClean="0"/>
              <a:t>	75% completion  = 3 QCE credits	6 QCE credits</a:t>
            </a:r>
          </a:p>
          <a:p>
            <a:pPr>
              <a:tabLst>
                <a:tab pos="533400" algn="l"/>
                <a:tab pos="5116513" algn="l"/>
              </a:tabLst>
            </a:pPr>
            <a:r>
              <a:rPr lang="en-AU" dirty="0" smtClean="0"/>
              <a:t>	100% completion = 4 QCE credits	8 QCE credits</a:t>
            </a:r>
          </a:p>
          <a:p>
            <a:endParaRPr lang="en-AU" dirty="0"/>
          </a:p>
        </p:txBody>
      </p:sp>
      <p:sp>
        <p:nvSpPr>
          <p:cNvPr id="6" name="TextBox 5"/>
          <p:cNvSpPr txBox="1"/>
          <p:nvPr/>
        </p:nvSpPr>
        <p:spPr>
          <a:xfrm>
            <a:off x="2031688" y="4966378"/>
            <a:ext cx="9550711" cy="1754326"/>
          </a:xfrm>
          <a:prstGeom prst="rect">
            <a:avLst/>
          </a:prstGeom>
          <a:noFill/>
        </p:spPr>
        <p:txBody>
          <a:bodyPr wrap="square" rtlCol="0">
            <a:spAutoFit/>
          </a:bodyPr>
          <a:lstStyle/>
          <a:p>
            <a:r>
              <a:rPr lang="en-AU" dirty="0" smtClean="0"/>
              <a:t>NOTE: </a:t>
            </a:r>
          </a:p>
          <a:p>
            <a:pPr marL="285750" indent="-285750">
              <a:buFont typeface="Arial" panose="020B0604020202020204" pitchFamily="34" charset="0"/>
              <a:buChar char="•"/>
            </a:pPr>
            <a:r>
              <a:rPr lang="en-AU" dirty="0" smtClean="0"/>
              <a:t>Complete only 1 Certificate I qualification.</a:t>
            </a:r>
          </a:p>
          <a:p>
            <a:pPr marL="285750" indent="-285750">
              <a:buFont typeface="Arial" panose="020B0604020202020204" pitchFamily="34" charset="0"/>
              <a:buChar char="•"/>
            </a:pPr>
            <a:r>
              <a:rPr lang="en-AU" dirty="0" smtClean="0"/>
              <a:t>Some Certificate I courses = 2 QCE points (such as Certificate I in Retail Services) </a:t>
            </a:r>
          </a:p>
          <a:p>
            <a:pPr marL="285750" indent="-285750">
              <a:buFont typeface="Arial" panose="020B0604020202020204" pitchFamily="34" charset="0"/>
              <a:buChar char="•"/>
            </a:pPr>
            <a:r>
              <a:rPr lang="en-AU" dirty="0" smtClean="0"/>
              <a:t>Others courses such as Certificate I in Construction or Manufacturing = 3 QCE points</a:t>
            </a:r>
          </a:p>
          <a:p>
            <a:pPr marL="285750" indent="-285750">
              <a:buFont typeface="Arial" panose="020B0604020202020204" pitchFamily="34" charset="0"/>
              <a:buChar char="•"/>
            </a:pPr>
            <a:r>
              <a:rPr lang="en-AU" dirty="0" smtClean="0"/>
              <a:t>Must complete 100% of the course to earn QCE points.</a:t>
            </a:r>
            <a:endParaRPr lang="en-AU"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Tree>
    <p:extLst>
      <p:ext uri="{BB962C8B-B14F-4D97-AF65-F5344CB8AC3E}">
        <p14:creationId xmlns:p14="http://schemas.microsoft.com/office/powerpoint/2010/main" val="909238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Year 10 into 11, 2019</a:t>
            </a:r>
            <a:endParaRPr lang="en-A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6" name="TextBox 5"/>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2290355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190482" y="2111829"/>
            <a:ext cx="9556339" cy="228577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7" name="TextBox 6"/>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15016878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70850"/>
            <a:ext cx="8911687" cy="1280890"/>
          </a:xfrm>
        </p:spPr>
        <p:txBody>
          <a:bodyPr/>
          <a:lstStyle/>
          <a:p>
            <a:r>
              <a:rPr lang="en-AU" dirty="0" smtClean="0"/>
              <a:t>QCE requirements</a:t>
            </a:r>
            <a:endParaRPr lang="en-AU" dirty="0"/>
          </a:p>
        </p:txBody>
      </p:sp>
      <p:sp>
        <p:nvSpPr>
          <p:cNvPr id="3" name="TextBox 2"/>
          <p:cNvSpPr txBox="1"/>
          <p:nvPr/>
        </p:nvSpPr>
        <p:spPr>
          <a:xfrm>
            <a:off x="1886412" y="4237721"/>
            <a:ext cx="4458897" cy="1477328"/>
          </a:xfrm>
          <a:prstGeom prst="rect">
            <a:avLst/>
          </a:prstGeom>
          <a:noFill/>
        </p:spPr>
        <p:txBody>
          <a:bodyPr wrap="square" rtlCol="0">
            <a:spAutoFit/>
          </a:bodyPr>
          <a:lstStyle/>
          <a:p>
            <a:r>
              <a:rPr lang="en-AU" b="1" dirty="0" smtClean="0"/>
              <a:t>Literacy</a:t>
            </a:r>
            <a:r>
              <a:rPr lang="en-AU" dirty="0" smtClean="0"/>
              <a:t> learning options: </a:t>
            </a:r>
          </a:p>
          <a:p>
            <a:pPr marL="285750" indent="-285750">
              <a:buFont typeface="Arial" panose="020B0604020202020204" pitchFamily="34" charset="0"/>
              <a:buChar char="•"/>
            </a:pPr>
            <a:r>
              <a:rPr lang="en-AU" dirty="0" smtClean="0"/>
              <a:t>English</a:t>
            </a:r>
          </a:p>
          <a:p>
            <a:pPr marL="285750" indent="-285750">
              <a:buFont typeface="Arial" panose="020B0604020202020204" pitchFamily="34" charset="0"/>
              <a:buChar char="•"/>
            </a:pPr>
            <a:r>
              <a:rPr lang="en-AU" dirty="0" smtClean="0"/>
              <a:t>Essential English</a:t>
            </a:r>
          </a:p>
          <a:p>
            <a:pPr marL="285750" indent="-285750">
              <a:buFont typeface="Arial" panose="020B0604020202020204" pitchFamily="34" charset="0"/>
              <a:buChar char="•"/>
            </a:pPr>
            <a:r>
              <a:rPr lang="en-AU" dirty="0" smtClean="0"/>
              <a:t>Completed Certificate II in Skills for Work and Vocational Pathways</a:t>
            </a:r>
            <a:endParaRPr lang="en-AU" dirty="0"/>
          </a:p>
        </p:txBody>
      </p:sp>
      <p:sp>
        <p:nvSpPr>
          <p:cNvPr id="7" name="TextBox 6"/>
          <p:cNvSpPr txBox="1"/>
          <p:nvPr/>
        </p:nvSpPr>
        <p:spPr>
          <a:xfrm>
            <a:off x="6727371" y="4231036"/>
            <a:ext cx="5059733" cy="2031325"/>
          </a:xfrm>
          <a:prstGeom prst="rect">
            <a:avLst/>
          </a:prstGeom>
          <a:noFill/>
        </p:spPr>
        <p:txBody>
          <a:bodyPr wrap="square" rtlCol="0">
            <a:spAutoFit/>
          </a:bodyPr>
          <a:lstStyle/>
          <a:p>
            <a:r>
              <a:rPr lang="en-AU" b="1" dirty="0" smtClean="0"/>
              <a:t>Numeracy</a:t>
            </a:r>
            <a:r>
              <a:rPr lang="en-AU" dirty="0" smtClean="0"/>
              <a:t> learning options: </a:t>
            </a:r>
          </a:p>
          <a:p>
            <a:pPr marL="285750" indent="-285750">
              <a:buFont typeface="Arial" panose="020B0604020202020204" pitchFamily="34" charset="0"/>
              <a:buChar char="•"/>
            </a:pPr>
            <a:r>
              <a:rPr lang="en-AU" dirty="0" smtClean="0"/>
              <a:t>Specialist Mathematics</a:t>
            </a:r>
          </a:p>
          <a:p>
            <a:pPr marL="285750" indent="-285750">
              <a:buFont typeface="Arial" panose="020B0604020202020204" pitchFamily="34" charset="0"/>
              <a:buChar char="•"/>
            </a:pPr>
            <a:r>
              <a:rPr lang="en-AU" dirty="0" smtClean="0"/>
              <a:t>Mathematical Methods</a:t>
            </a:r>
          </a:p>
          <a:p>
            <a:pPr marL="285750" indent="-285750">
              <a:buFont typeface="Arial" panose="020B0604020202020204" pitchFamily="34" charset="0"/>
              <a:buChar char="•"/>
            </a:pPr>
            <a:r>
              <a:rPr lang="en-AU" dirty="0" smtClean="0"/>
              <a:t>General Mathematics</a:t>
            </a:r>
          </a:p>
          <a:p>
            <a:pPr marL="285750" indent="-285750">
              <a:buFont typeface="Arial" panose="020B0604020202020204" pitchFamily="34" charset="0"/>
              <a:buChar char="•"/>
            </a:pPr>
            <a:r>
              <a:rPr lang="en-AU" dirty="0" smtClean="0"/>
              <a:t>Essential Mathematics</a:t>
            </a:r>
          </a:p>
          <a:p>
            <a:pPr marL="285750" indent="-285750">
              <a:buFont typeface="Arial" panose="020B0604020202020204" pitchFamily="34" charset="0"/>
              <a:buChar char="•"/>
            </a:pPr>
            <a:r>
              <a:rPr lang="en-AU" dirty="0" smtClean="0"/>
              <a:t>Completed Certificate II in Skills for Work and Vocational Pathways</a:t>
            </a:r>
            <a:endParaRPr lang="en-AU" dirty="0"/>
          </a:p>
        </p:txBody>
      </p:sp>
      <p:pic>
        <p:nvPicPr>
          <p:cNvPr id="8" name="Content Placeholder 7"/>
          <p:cNvPicPr>
            <a:picLocks noGrp="1" noChangeAspect="1"/>
          </p:cNvPicPr>
          <p:nvPr>
            <p:ph idx="1"/>
          </p:nvPr>
        </p:nvPicPr>
        <p:blipFill>
          <a:blip r:embed="rId2"/>
          <a:stretch>
            <a:fillRect/>
          </a:stretch>
        </p:blipFill>
        <p:spPr>
          <a:xfrm>
            <a:off x="2589211" y="1011295"/>
            <a:ext cx="6761617" cy="319540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9" name="TextBox 8"/>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31252835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Duplication of learning</a:t>
            </a:r>
            <a:endParaRPr lang="en-AU" dirty="0"/>
          </a:p>
        </p:txBody>
      </p:sp>
      <p:sp>
        <p:nvSpPr>
          <p:cNvPr id="3" name="Content Placeholder 2"/>
          <p:cNvSpPr>
            <a:spLocks noGrp="1"/>
          </p:cNvSpPr>
          <p:nvPr>
            <p:ph idx="1"/>
          </p:nvPr>
        </p:nvSpPr>
        <p:spPr>
          <a:xfrm>
            <a:off x="2046515" y="2133600"/>
            <a:ext cx="9949542" cy="3635829"/>
          </a:xfrm>
        </p:spPr>
        <p:txBody>
          <a:bodyPr/>
          <a:lstStyle/>
          <a:p>
            <a:r>
              <a:rPr lang="en-AU" dirty="0" smtClean="0"/>
              <a:t>Applied subjects and Certificate II qualifications that have similar content and learning goals - only </a:t>
            </a:r>
            <a:r>
              <a:rPr lang="en-AU" smtClean="0"/>
              <a:t>receive QCE credit </a:t>
            </a:r>
            <a:r>
              <a:rPr lang="en-AU" dirty="0" smtClean="0"/>
              <a:t>from one. Such as</a:t>
            </a:r>
          </a:p>
          <a:p>
            <a:pPr lvl="1"/>
            <a:r>
              <a:rPr lang="en-AU" dirty="0" smtClean="0"/>
              <a:t>Sport and Recreation		SIS20115 Certificate II in Sport and Recreation</a:t>
            </a:r>
          </a:p>
          <a:p>
            <a:pPr lvl="1"/>
            <a:r>
              <a:rPr lang="en-AU" dirty="0" smtClean="0"/>
              <a:t>Business Studies				BSB20115 Certificate II in Business</a:t>
            </a:r>
          </a:p>
          <a:p>
            <a:pPr lvl="1"/>
            <a:r>
              <a:rPr lang="en-AU" dirty="0" smtClean="0"/>
              <a:t>Hospitality Practices			SIT20316 Certificate II in Hospitality</a:t>
            </a:r>
          </a:p>
          <a:p>
            <a:pPr lvl="1"/>
            <a:r>
              <a:rPr lang="en-AU" dirty="0" smtClean="0"/>
              <a:t>Industrial Technology Skills	MSM20516 Certificate II in Manufacturing Technology</a:t>
            </a:r>
          </a:p>
          <a:p>
            <a:pPr lvl="1"/>
            <a:r>
              <a:rPr lang="en-AU" dirty="0" smtClean="0"/>
              <a:t>Information and 			ICT20115 </a:t>
            </a:r>
            <a:r>
              <a:rPr lang="en-AU" dirty="0"/>
              <a:t>Certificate II in Information, Digital </a:t>
            </a:r>
            <a:r>
              <a:rPr lang="en-AU" dirty="0" smtClean="0"/>
              <a:t>Media and </a:t>
            </a:r>
          </a:p>
          <a:p>
            <a:pPr marL="457200" lvl="1" indent="0">
              <a:buNone/>
            </a:pPr>
            <a:r>
              <a:rPr lang="en-AU" dirty="0"/>
              <a:t>	</a:t>
            </a:r>
            <a:r>
              <a:rPr lang="en-AU" dirty="0" smtClean="0"/>
              <a:t>Communication Technology		 Technology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6" name="TextBox 5"/>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1947650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1" y="367436"/>
            <a:ext cx="8911687" cy="1280890"/>
          </a:xfrm>
        </p:spPr>
        <p:txBody>
          <a:bodyPr/>
          <a:lstStyle/>
          <a:p>
            <a:r>
              <a:rPr lang="en-AU" dirty="0"/>
              <a:t>How to choose subjects</a:t>
            </a:r>
          </a:p>
        </p:txBody>
      </p:sp>
      <p:sp>
        <p:nvSpPr>
          <p:cNvPr id="3" name="Content Placeholder 2"/>
          <p:cNvSpPr>
            <a:spLocks noGrp="1"/>
          </p:cNvSpPr>
          <p:nvPr>
            <p:ph idx="1"/>
          </p:nvPr>
        </p:nvSpPr>
        <p:spPr>
          <a:xfrm>
            <a:off x="2589211" y="1363579"/>
            <a:ext cx="9169651" cy="5261809"/>
          </a:xfrm>
        </p:spPr>
        <p:txBody>
          <a:bodyPr>
            <a:normAutofit/>
          </a:bodyPr>
          <a:lstStyle/>
          <a:p>
            <a:r>
              <a:rPr lang="en-AU" sz="2000" dirty="0"/>
              <a:t>Choose subjects that you </a:t>
            </a:r>
            <a:r>
              <a:rPr lang="en-AU" sz="2000" dirty="0">
                <a:latin typeface="Eras Demi ITC" panose="020B0805030504020804" pitchFamily="34" charset="0"/>
              </a:rPr>
              <a:t>enjoy</a:t>
            </a:r>
          </a:p>
          <a:p>
            <a:r>
              <a:rPr lang="en-AU" sz="2000" dirty="0"/>
              <a:t>Choose subjects that lead to your </a:t>
            </a:r>
            <a:r>
              <a:rPr lang="en-AU" sz="2000" dirty="0">
                <a:latin typeface="Eras Demi ITC" panose="020B0805030504020804" pitchFamily="34" charset="0"/>
              </a:rPr>
              <a:t>chosen pathway </a:t>
            </a:r>
            <a:r>
              <a:rPr lang="en-AU" sz="2000" dirty="0"/>
              <a:t>(University, Tertiary, Employment) – Prerequisites are being met. General Mathematics and English required for University and Defence Forces (No Essential Maths or English)</a:t>
            </a:r>
          </a:p>
          <a:p>
            <a:r>
              <a:rPr lang="en-AU" sz="2000" dirty="0">
                <a:latin typeface="Calibri" panose="020F0502020204030204" pitchFamily="34" charset="0"/>
                <a:cs typeface="Calibri" panose="020F0502020204030204" pitchFamily="34" charset="0"/>
              </a:rPr>
              <a:t>Choose subjects that you </a:t>
            </a:r>
            <a:r>
              <a:rPr lang="en-AU" sz="2000" dirty="0">
                <a:latin typeface="Eras Demi ITC" panose="020B0805030504020804" pitchFamily="34" charset="0"/>
                <a:cs typeface="Calibri" panose="020F0502020204030204" pitchFamily="34" charset="0"/>
              </a:rPr>
              <a:t>do well in</a:t>
            </a:r>
            <a:r>
              <a:rPr lang="en-AU" sz="2000" dirty="0">
                <a:latin typeface="Calibri" panose="020F0502020204030204" pitchFamily="34" charset="0"/>
                <a:cs typeface="Calibri" panose="020F0502020204030204" pitchFamily="34" charset="0"/>
              </a:rPr>
              <a:t>.</a:t>
            </a:r>
          </a:p>
          <a:p>
            <a:r>
              <a:rPr lang="en-AU" sz="2000" dirty="0">
                <a:latin typeface="Eras Demi ITC" panose="020B0805030504020804" pitchFamily="34" charset="0"/>
              </a:rPr>
              <a:t>Talk</a:t>
            </a:r>
            <a:r>
              <a:rPr lang="en-AU" sz="2000" dirty="0"/>
              <a:t> with your Teacher, Guidance Officer or Head of Department and other students about the subject – do your own research</a:t>
            </a:r>
          </a:p>
          <a:p>
            <a:r>
              <a:rPr lang="en-AU" sz="2000" dirty="0"/>
              <a:t>Don’t put all your eggs into one basket – have a plan A and a plan B</a:t>
            </a:r>
          </a:p>
          <a:p>
            <a:r>
              <a:rPr lang="en-AU" sz="2000" dirty="0"/>
              <a:t>Don’t bite off more than you can chew – be sensible about the workload and the time you are willing to commit to your studies (taking into account other commitments </a:t>
            </a:r>
            <a:r>
              <a:rPr lang="en-AU" sz="2000" dirty="0" err="1"/>
              <a:t>eg</a:t>
            </a:r>
            <a:r>
              <a:rPr lang="en-AU" sz="2000" dirty="0"/>
              <a:t> sport, music, family …)</a:t>
            </a:r>
          </a:p>
          <a:p>
            <a:r>
              <a:rPr lang="en-AU" sz="2000" dirty="0"/>
              <a:t>Following friends is not a good idea</a:t>
            </a:r>
            <a:r>
              <a:rPr lang="en-AU" sz="2000" dirty="0" smtClean="0"/>
              <a:t>!!!</a:t>
            </a:r>
            <a:endParaRPr lang="en-AU"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5" name="TextBox 4"/>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47095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Subject Selections</a:t>
            </a:r>
            <a:endParaRPr lang="en-AU" dirty="0"/>
          </a:p>
        </p:txBody>
      </p:sp>
      <p:sp>
        <p:nvSpPr>
          <p:cNvPr id="3" name="Content Placeholder 2"/>
          <p:cNvSpPr>
            <a:spLocks noGrp="1"/>
          </p:cNvSpPr>
          <p:nvPr>
            <p:ph sz="half" idx="1"/>
          </p:nvPr>
        </p:nvSpPr>
        <p:spPr>
          <a:xfrm>
            <a:off x="2589212" y="1299411"/>
            <a:ext cx="4313864" cy="5438273"/>
          </a:xfrm>
        </p:spPr>
        <p:txBody>
          <a:bodyPr>
            <a:normAutofit/>
          </a:bodyPr>
          <a:lstStyle/>
          <a:p>
            <a:pPr marL="0" indent="0">
              <a:buNone/>
            </a:pPr>
            <a:r>
              <a:rPr lang="en-AU" sz="2000" b="1" dirty="0" smtClean="0"/>
              <a:t>Year 11, 2020</a:t>
            </a:r>
          </a:p>
          <a:p>
            <a:r>
              <a:rPr lang="en-AU" b="1" i="1" dirty="0"/>
              <a:t>Must select </a:t>
            </a:r>
            <a:r>
              <a:rPr lang="en-AU" dirty="0"/>
              <a:t>–</a:t>
            </a:r>
          </a:p>
          <a:p>
            <a:pPr lvl="1"/>
            <a:r>
              <a:rPr lang="en-AU" sz="1800" dirty="0"/>
              <a:t>One English </a:t>
            </a:r>
          </a:p>
          <a:p>
            <a:pPr lvl="1"/>
            <a:r>
              <a:rPr lang="en-AU" sz="1800" dirty="0"/>
              <a:t>One Mathematics</a:t>
            </a:r>
          </a:p>
          <a:p>
            <a:pPr marL="0" indent="0">
              <a:buNone/>
            </a:pPr>
            <a:r>
              <a:rPr lang="en-AU" sz="2000" b="1" i="1" dirty="0" smtClean="0"/>
              <a:t>Select 4 </a:t>
            </a:r>
            <a:r>
              <a:rPr lang="en-AU" sz="2000" b="1" i="1" dirty="0"/>
              <a:t>other subjects </a:t>
            </a:r>
            <a:r>
              <a:rPr lang="en-AU" sz="2000" b="1" i="1" dirty="0" smtClean="0"/>
              <a:t>from the following curriculum areas – </a:t>
            </a:r>
          </a:p>
          <a:p>
            <a:pPr lvl="1"/>
            <a:r>
              <a:rPr lang="en-AU" dirty="0"/>
              <a:t>Languages - Japanese</a:t>
            </a:r>
          </a:p>
          <a:p>
            <a:pPr lvl="1"/>
            <a:r>
              <a:rPr lang="en-AU" dirty="0" smtClean="0"/>
              <a:t>Science</a:t>
            </a:r>
          </a:p>
          <a:p>
            <a:pPr lvl="1"/>
            <a:r>
              <a:rPr lang="en-AU" dirty="0" smtClean="0"/>
              <a:t>HASS </a:t>
            </a:r>
          </a:p>
          <a:p>
            <a:pPr lvl="1"/>
            <a:r>
              <a:rPr lang="en-AU" dirty="0" smtClean="0"/>
              <a:t>HPE</a:t>
            </a:r>
          </a:p>
          <a:p>
            <a:pPr lvl="1"/>
            <a:r>
              <a:rPr lang="en-AU" dirty="0" smtClean="0"/>
              <a:t>Technology</a:t>
            </a:r>
            <a:endParaRPr lang="en-AU" dirty="0"/>
          </a:p>
          <a:p>
            <a:pPr lvl="1"/>
            <a:r>
              <a:rPr lang="en-AU" dirty="0" smtClean="0"/>
              <a:t>Arts</a:t>
            </a:r>
          </a:p>
          <a:p>
            <a:pPr lvl="1"/>
            <a:r>
              <a:rPr lang="en-AU" dirty="0" smtClean="0"/>
              <a:t>VET (Senior Schooling)</a:t>
            </a:r>
            <a:endParaRPr lang="en-AU" dirty="0" smtClean="0"/>
          </a:p>
          <a:p>
            <a:pPr lvl="1"/>
            <a:endParaRPr lang="en-AU" sz="2400" b="1" dirty="0"/>
          </a:p>
        </p:txBody>
      </p:sp>
      <p:sp>
        <p:nvSpPr>
          <p:cNvPr id="4" name="Content Placeholder 3"/>
          <p:cNvSpPr>
            <a:spLocks noGrp="1"/>
          </p:cNvSpPr>
          <p:nvPr>
            <p:ph sz="half" idx="2"/>
          </p:nvPr>
        </p:nvSpPr>
        <p:spPr>
          <a:xfrm>
            <a:off x="7190747" y="1270875"/>
            <a:ext cx="4471864" cy="5438273"/>
          </a:xfrm>
        </p:spPr>
        <p:txBody>
          <a:bodyPr>
            <a:normAutofit/>
          </a:bodyPr>
          <a:lstStyle/>
          <a:p>
            <a:pPr marL="0" indent="0">
              <a:buNone/>
            </a:pPr>
            <a:r>
              <a:rPr lang="en-AU" sz="2200" b="1" dirty="0" smtClean="0"/>
              <a:t>Year 10, 2020</a:t>
            </a:r>
          </a:p>
          <a:p>
            <a:r>
              <a:rPr lang="en-AU" b="1" i="1" dirty="0"/>
              <a:t>Must select </a:t>
            </a:r>
            <a:r>
              <a:rPr lang="en-AU" dirty="0"/>
              <a:t>–</a:t>
            </a:r>
          </a:p>
          <a:p>
            <a:pPr lvl="1"/>
            <a:r>
              <a:rPr lang="en-AU" sz="1800" dirty="0"/>
              <a:t>One English </a:t>
            </a:r>
          </a:p>
          <a:p>
            <a:pPr lvl="1"/>
            <a:r>
              <a:rPr lang="en-AU" sz="1800" dirty="0"/>
              <a:t>One Mathematics</a:t>
            </a:r>
          </a:p>
          <a:p>
            <a:pPr lvl="1"/>
            <a:r>
              <a:rPr lang="en-AU" sz="1800" dirty="0"/>
              <a:t>One Science</a:t>
            </a:r>
          </a:p>
          <a:p>
            <a:r>
              <a:rPr lang="en-AU" sz="2000" b="1" i="1" dirty="0"/>
              <a:t>Select 3 other subjects </a:t>
            </a:r>
            <a:r>
              <a:rPr lang="en-AU" sz="2000" b="1" i="1" dirty="0" smtClean="0"/>
              <a:t>from the following curriculum areas </a:t>
            </a:r>
            <a:r>
              <a:rPr lang="en-AU" sz="2000" dirty="0"/>
              <a:t>–</a:t>
            </a:r>
          </a:p>
          <a:p>
            <a:pPr lvl="1"/>
            <a:r>
              <a:rPr lang="en-AU" sz="1800" dirty="0" smtClean="0"/>
              <a:t>Languages - Japanese</a:t>
            </a:r>
            <a:endParaRPr lang="en-AU" sz="1800" dirty="0"/>
          </a:p>
          <a:p>
            <a:pPr lvl="1"/>
            <a:r>
              <a:rPr lang="en-AU" sz="1800" dirty="0"/>
              <a:t>HASS </a:t>
            </a:r>
            <a:endParaRPr lang="en-AU" sz="1800" dirty="0" smtClean="0"/>
          </a:p>
          <a:p>
            <a:pPr lvl="1"/>
            <a:r>
              <a:rPr lang="en-AU" sz="1800" dirty="0" smtClean="0"/>
              <a:t>HPE </a:t>
            </a:r>
          </a:p>
          <a:p>
            <a:pPr lvl="1"/>
            <a:r>
              <a:rPr lang="en-AU" sz="1800" dirty="0" smtClean="0"/>
              <a:t>Technology</a:t>
            </a:r>
          </a:p>
          <a:p>
            <a:pPr lvl="1"/>
            <a:r>
              <a:rPr lang="en-AU" sz="1800" dirty="0" smtClean="0"/>
              <a:t>Arts</a:t>
            </a:r>
            <a:endParaRPr lang="en-AU"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cxnSp>
        <p:nvCxnSpPr>
          <p:cNvPr id="7" name="Straight Connector 6"/>
          <p:cNvCxnSpPr/>
          <p:nvPr/>
        </p:nvCxnSpPr>
        <p:spPr>
          <a:xfrm>
            <a:off x="6903076" y="1366982"/>
            <a:ext cx="0" cy="4618182"/>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9" name="TextBox 8"/>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26022268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SET/JET Planning</a:t>
            </a:r>
            <a:endParaRPr lang="en-AU" dirty="0"/>
          </a:p>
        </p:txBody>
      </p:sp>
      <p:sp>
        <p:nvSpPr>
          <p:cNvPr id="3" name="Content Placeholder 2"/>
          <p:cNvSpPr>
            <a:spLocks noGrp="1"/>
          </p:cNvSpPr>
          <p:nvPr>
            <p:ph idx="1"/>
          </p:nvPr>
        </p:nvSpPr>
        <p:spPr>
          <a:xfrm>
            <a:off x="2589212" y="1732547"/>
            <a:ext cx="8915400" cy="4363453"/>
          </a:xfrm>
        </p:spPr>
        <p:txBody>
          <a:bodyPr>
            <a:normAutofit lnSpcReduction="10000"/>
          </a:bodyPr>
          <a:lstStyle/>
          <a:p>
            <a:pPr marL="0" indent="0">
              <a:buNone/>
            </a:pPr>
            <a:r>
              <a:rPr lang="en-AU" sz="2400" b="1" dirty="0" smtClean="0"/>
              <a:t>Year 9 into 10</a:t>
            </a:r>
          </a:p>
          <a:p>
            <a:r>
              <a:rPr lang="en-AU" dirty="0" smtClean="0"/>
              <a:t>Will complete a Junior Education and Training Plan (JET Plan)</a:t>
            </a:r>
          </a:p>
          <a:p>
            <a:r>
              <a:rPr lang="en-AU" dirty="0" smtClean="0"/>
              <a:t>Discussion with Teacher and student – approximately 20 </a:t>
            </a:r>
            <a:r>
              <a:rPr lang="en-AU" dirty="0" err="1" smtClean="0"/>
              <a:t>mins</a:t>
            </a:r>
            <a:r>
              <a:rPr lang="en-AU" dirty="0" smtClean="0"/>
              <a:t> in duration</a:t>
            </a:r>
          </a:p>
          <a:p>
            <a:r>
              <a:rPr lang="en-AU" dirty="0" smtClean="0"/>
              <a:t>Occur last two days of this Term – 19 &amp; 20 September (no Year 9 classes on these days)</a:t>
            </a:r>
          </a:p>
          <a:p>
            <a:endParaRPr lang="en-AU" dirty="0"/>
          </a:p>
          <a:p>
            <a:pPr marL="0" indent="0">
              <a:buNone/>
            </a:pPr>
            <a:r>
              <a:rPr lang="en-AU" sz="2400" b="1" dirty="0" smtClean="0"/>
              <a:t>Year 10 into 11</a:t>
            </a:r>
          </a:p>
          <a:p>
            <a:r>
              <a:rPr lang="en-AU" dirty="0" smtClean="0"/>
              <a:t>Thursday 5 September or Friday 6 September (no </a:t>
            </a:r>
            <a:r>
              <a:rPr lang="en-AU" dirty="0"/>
              <a:t>Year 10 classes on </a:t>
            </a:r>
            <a:r>
              <a:rPr lang="en-AU" dirty="0" smtClean="0"/>
              <a:t>these days) </a:t>
            </a:r>
          </a:p>
          <a:p>
            <a:r>
              <a:rPr lang="en-AU" dirty="0" smtClean="0"/>
              <a:t>Meeting of parent/carer with student and Senior Coach – approximately 20 minutes in duration</a:t>
            </a:r>
          </a:p>
          <a:p>
            <a:r>
              <a:rPr lang="en-AU" dirty="0" smtClean="0"/>
              <a:t>Meetings in the Library</a:t>
            </a:r>
          </a:p>
          <a:p>
            <a:pPr marL="0" indent="0">
              <a:buNone/>
            </a:pPr>
            <a:endParaRPr lang="en-AU"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7" name="TextBox 6"/>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62099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1100" y="496634"/>
            <a:ext cx="11010900" cy="5816323"/>
          </a:xfrm>
          <a:prstGeom prst="rect">
            <a:avLst/>
          </a:prstGeom>
        </p:spPr>
      </p:pic>
    </p:spTree>
    <p:extLst>
      <p:ext uri="{BB962C8B-B14F-4D97-AF65-F5344CB8AC3E}">
        <p14:creationId xmlns:p14="http://schemas.microsoft.com/office/powerpoint/2010/main" val="1347539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2337" y="1001488"/>
            <a:ext cx="4049037" cy="4505093"/>
          </a:xfrm>
          <a:prstGeom prst="rect">
            <a:avLst/>
          </a:prstGeom>
        </p:spPr>
      </p:pic>
      <p:sp>
        <p:nvSpPr>
          <p:cNvPr id="5" name="TextBox 4"/>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28245805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26" y="0"/>
            <a:ext cx="9698557" cy="6858000"/>
          </a:xfrm>
          <a:prstGeom prst="rect">
            <a:avLst/>
          </a:prstGeom>
        </p:spPr>
      </p:pic>
    </p:spTree>
    <p:extLst>
      <p:ext uri="{BB962C8B-B14F-4D97-AF65-F5344CB8AC3E}">
        <p14:creationId xmlns:p14="http://schemas.microsoft.com/office/powerpoint/2010/main" val="1997852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Expectations of Senior Secondary</a:t>
            </a:r>
            <a:endParaRPr lang="en-AU" dirty="0"/>
          </a:p>
        </p:txBody>
      </p:sp>
      <p:sp>
        <p:nvSpPr>
          <p:cNvPr id="3" name="Content Placeholder 2"/>
          <p:cNvSpPr>
            <a:spLocks noGrp="1"/>
          </p:cNvSpPr>
          <p:nvPr>
            <p:ph idx="1"/>
          </p:nvPr>
        </p:nvSpPr>
        <p:spPr>
          <a:xfrm>
            <a:off x="2589212" y="1726096"/>
            <a:ext cx="8915400" cy="3777622"/>
          </a:xfrm>
        </p:spPr>
        <p:txBody>
          <a:bodyPr>
            <a:normAutofit/>
          </a:bodyPr>
          <a:lstStyle/>
          <a:p>
            <a:pPr marL="0" indent="0">
              <a:buNone/>
            </a:pPr>
            <a:r>
              <a:rPr lang="en-AU" sz="2600" dirty="0" smtClean="0"/>
              <a:t>Expect all </a:t>
            </a:r>
            <a:r>
              <a:rPr lang="en-AU" sz="2600" dirty="0"/>
              <a:t>students who graduate to attain a QCE or QCIA </a:t>
            </a:r>
            <a:r>
              <a:rPr lang="en-AU" sz="2600" dirty="0" smtClean="0"/>
              <a:t>that </a:t>
            </a:r>
            <a:r>
              <a:rPr lang="en-AU" sz="2600" dirty="0"/>
              <a:t>leads to/enhances their chosen pathway</a:t>
            </a:r>
            <a:r>
              <a:rPr lang="en-AU" sz="2600" dirty="0" smtClean="0"/>
              <a:t>.</a:t>
            </a:r>
          </a:p>
          <a:p>
            <a:pPr marL="0" indent="0">
              <a:buNone/>
            </a:pPr>
            <a:endParaRPr lang="en-AU" sz="2800" dirty="0"/>
          </a:p>
          <a:p>
            <a:pPr marL="0" indent="0">
              <a:buNone/>
            </a:pPr>
            <a:r>
              <a:rPr lang="en-AU" sz="2800" b="1" dirty="0" smtClean="0"/>
              <a:t>Post-compulsory Phase of Schooling (Year 11)</a:t>
            </a:r>
            <a:endParaRPr lang="en-AU" sz="2800" dirty="0" smtClean="0"/>
          </a:p>
          <a:p>
            <a:r>
              <a:rPr lang="en-AU" sz="2600" dirty="0" smtClean="0"/>
              <a:t>Required to meet school expectations – attendance; performance; behaviour</a:t>
            </a:r>
          </a:p>
          <a:p>
            <a:pPr marL="0" indent="0">
              <a:buNone/>
            </a:pPr>
            <a:endParaRPr lang="en-AU" sz="2600" dirty="0"/>
          </a:p>
          <a:p>
            <a:pPr marL="0" indent="0">
              <a:buNone/>
            </a:pPr>
            <a:endParaRPr lang="en-AU"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6" name="TextBox 5"/>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1612201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School Responsibilities</a:t>
            </a:r>
            <a:endParaRPr lang="en-AU" dirty="0"/>
          </a:p>
        </p:txBody>
      </p:sp>
      <p:sp>
        <p:nvSpPr>
          <p:cNvPr id="3" name="Content Placeholder 2"/>
          <p:cNvSpPr>
            <a:spLocks noGrp="1"/>
          </p:cNvSpPr>
          <p:nvPr>
            <p:ph idx="1"/>
          </p:nvPr>
        </p:nvSpPr>
        <p:spPr>
          <a:xfrm>
            <a:off x="2589212" y="1451113"/>
            <a:ext cx="8915400" cy="4460109"/>
          </a:xfrm>
        </p:spPr>
        <p:txBody>
          <a:bodyPr>
            <a:noAutofit/>
          </a:bodyPr>
          <a:lstStyle/>
          <a:p>
            <a:pPr marL="0" indent="0">
              <a:buNone/>
            </a:pPr>
            <a:r>
              <a:rPr lang="en-AU" sz="2200" b="1" dirty="0" smtClean="0"/>
              <a:t>Set students up for success</a:t>
            </a:r>
            <a:endParaRPr lang="en-AU" sz="2200" dirty="0" smtClean="0"/>
          </a:p>
          <a:p>
            <a:r>
              <a:rPr lang="en-AU" sz="2200" dirty="0" smtClean="0"/>
              <a:t>Consider – Year 10 results, study habits, out of school commitments</a:t>
            </a:r>
          </a:p>
          <a:p>
            <a:r>
              <a:rPr lang="en-AU" sz="2200" dirty="0" smtClean="0"/>
              <a:t>Choose courses based on career pathway and demonstrated performance in subjects</a:t>
            </a:r>
          </a:p>
          <a:p>
            <a:pPr marL="0" indent="0">
              <a:buNone/>
            </a:pPr>
            <a:endParaRPr lang="en-AU" sz="2200" dirty="0"/>
          </a:p>
          <a:p>
            <a:pPr marL="0" indent="0">
              <a:buNone/>
            </a:pPr>
            <a:r>
              <a:rPr lang="en-AU" sz="2200" b="1" dirty="0" smtClean="0"/>
              <a:t>Provide support/structure for students who ensure they have opportunities that support best performance</a:t>
            </a:r>
            <a:endParaRPr lang="en-AU" sz="2200" dirty="0" smtClean="0"/>
          </a:p>
          <a:p>
            <a:r>
              <a:rPr lang="en-AU" sz="2200" dirty="0" smtClean="0"/>
              <a:t>Staff scaffold experiences, provide extra support, maintain parent communication</a:t>
            </a:r>
          </a:p>
          <a:p>
            <a:r>
              <a:rPr lang="en-AU" sz="2200" dirty="0" smtClean="0"/>
              <a:t>Goal setting practices – fundamental to student performance</a:t>
            </a:r>
            <a:endParaRPr lang="en-AU" sz="2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7" name="TextBox 6"/>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2405768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Student responsibilities</a:t>
            </a:r>
            <a:endParaRPr lang="en-AU" dirty="0"/>
          </a:p>
        </p:txBody>
      </p:sp>
      <p:sp>
        <p:nvSpPr>
          <p:cNvPr id="3" name="Content Placeholder 2"/>
          <p:cNvSpPr>
            <a:spLocks noGrp="1"/>
          </p:cNvSpPr>
          <p:nvPr>
            <p:ph idx="1"/>
          </p:nvPr>
        </p:nvSpPr>
        <p:spPr>
          <a:xfrm>
            <a:off x="2589212" y="1417982"/>
            <a:ext cx="8915400" cy="4625718"/>
          </a:xfrm>
        </p:spPr>
        <p:txBody>
          <a:bodyPr>
            <a:normAutofit fontScale="92500" lnSpcReduction="10000"/>
          </a:bodyPr>
          <a:lstStyle/>
          <a:p>
            <a:pPr marL="0" indent="0">
              <a:buNone/>
            </a:pPr>
            <a:r>
              <a:rPr lang="en-AU" sz="2000" b="1" dirty="0" smtClean="0"/>
              <a:t>Choose courses that suit dedication level</a:t>
            </a:r>
            <a:endParaRPr lang="en-AU" sz="2000" dirty="0" smtClean="0"/>
          </a:p>
          <a:p>
            <a:r>
              <a:rPr lang="en-AU" sz="2000" dirty="0" err="1" smtClean="0"/>
              <a:t>Eg</a:t>
            </a:r>
            <a:r>
              <a:rPr lang="en-AU" sz="2000" dirty="0" smtClean="0"/>
              <a:t> If too many sport/family commitments, poor study habits, DO NOT choose General subjects (minimum of 30 minutes per subject per night)</a:t>
            </a:r>
          </a:p>
          <a:p>
            <a:endParaRPr lang="en-AU" sz="2000" dirty="0"/>
          </a:p>
          <a:p>
            <a:pPr marL="0" indent="0">
              <a:buNone/>
            </a:pPr>
            <a:r>
              <a:rPr lang="en-AU" sz="2000" b="1" dirty="0" smtClean="0"/>
              <a:t>Personal responsibility for learning</a:t>
            </a:r>
            <a:endParaRPr lang="en-AU" sz="2000" dirty="0" smtClean="0"/>
          </a:p>
          <a:p>
            <a:r>
              <a:rPr lang="en-AU" sz="2000" dirty="0" smtClean="0"/>
              <a:t>Understand criteria, expectations for class work, assessment processes, expectations for performance, track performance</a:t>
            </a:r>
          </a:p>
          <a:p>
            <a:endParaRPr lang="en-AU" sz="2000" dirty="0"/>
          </a:p>
          <a:p>
            <a:pPr marL="0" indent="0">
              <a:buNone/>
            </a:pPr>
            <a:r>
              <a:rPr lang="en-AU" sz="2000" b="1" dirty="0" smtClean="0"/>
              <a:t>Work commitments</a:t>
            </a:r>
            <a:endParaRPr lang="en-AU" sz="2000" dirty="0" smtClean="0"/>
          </a:p>
          <a:p>
            <a:r>
              <a:rPr lang="en-AU" sz="2000" dirty="0" smtClean="0"/>
              <a:t>12-15 hours maximum. More than 25 hours = full time employment</a:t>
            </a:r>
          </a:p>
          <a:p>
            <a:endParaRPr lang="en-AU" sz="2000" dirty="0"/>
          </a:p>
          <a:p>
            <a:pPr marL="0" indent="0">
              <a:buNone/>
            </a:pPr>
            <a:r>
              <a:rPr lang="en-AU" sz="2000" b="1" dirty="0" smtClean="0"/>
              <a:t>KEEP YOUR OPTIONS OPEN – BEST RESULTS MEAN BETTER OPTIONS LATER</a:t>
            </a:r>
            <a:endParaRPr lang="en-AU" sz="20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7" name="TextBox 6"/>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2798744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Parent Responsibilities</a:t>
            </a:r>
            <a:endParaRPr lang="en-AU" dirty="0"/>
          </a:p>
        </p:txBody>
      </p:sp>
      <p:sp>
        <p:nvSpPr>
          <p:cNvPr id="3" name="Content Placeholder 2"/>
          <p:cNvSpPr>
            <a:spLocks noGrp="1"/>
          </p:cNvSpPr>
          <p:nvPr>
            <p:ph idx="1"/>
          </p:nvPr>
        </p:nvSpPr>
        <p:spPr>
          <a:xfrm>
            <a:off x="2592925" y="1547192"/>
            <a:ext cx="9337745" cy="3777622"/>
          </a:xfrm>
        </p:spPr>
        <p:txBody>
          <a:bodyPr>
            <a:noAutofit/>
          </a:bodyPr>
          <a:lstStyle/>
          <a:p>
            <a:pPr marL="0" indent="0">
              <a:buNone/>
            </a:pPr>
            <a:r>
              <a:rPr lang="en-AU" sz="2000" b="1" dirty="0" smtClean="0"/>
              <a:t>Understand</a:t>
            </a:r>
            <a:endParaRPr lang="en-AU" sz="2000" dirty="0" smtClean="0"/>
          </a:p>
          <a:p>
            <a:r>
              <a:rPr lang="en-AU" sz="2000" dirty="0" smtClean="0"/>
              <a:t>Skill requirements for chosen courses</a:t>
            </a:r>
          </a:p>
          <a:p>
            <a:r>
              <a:rPr lang="en-AU" sz="2000" dirty="0" smtClean="0"/>
              <a:t>Study implications of chosen courses</a:t>
            </a:r>
          </a:p>
          <a:p>
            <a:r>
              <a:rPr lang="en-AU" sz="2000" dirty="0" smtClean="0"/>
              <a:t>Requirements for Senior enrolment</a:t>
            </a:r>
          </a:p>
          <a:p>
            <a:endParaRPr lang="en-AU" sz="2000" dirty="0"/>
          </a:p>
          <a:p>
            <a:pPr marL="0" indent="0">
              <a:buNone/>
            </a:pPr>
            <a:r>
              <a:rPr lang="en-AU" sz="2000" b="1" dirty="0" smtClean="0"/>
              <a:t>Work with us to ensure students</a:t>
            </a:r>
            <a:endParaRPr lang="en-AU" sz="2000" dirty="0" smtClean="0"/>
          </a:p>
          <a:p>
            <a:r>
              <a:rPr lang="en-AU" sz="2000" dirty="0" smtClean="0"/>
              <a:t>Negotiate best course options (based on performance – minimum standards)</a:t>
            </a:r>
          </a:p>
          <a:p>
            <a:r>
              <a:rPr lang="en-AU" sz="2000" dirty="0" smtClean="0"/>
              <a:t>Meet minimum requirements for QCE</a:t>
            </a:r>
          </a:p>
          <a:p>
            <a:r>
              <a:rPr lang="en-AU" sz="2000" dirty="0" smtClean="0"/>
              <a:t>Perform to the best of their ability</a:t>
            </a:r>
            <a:endParaRPr lang="en-AU"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7" name="TextBox 6"/>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3286581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443" y="0"/>
            <a:ext cx="9698557" cy="6858000"/>
          </a:xfrm>
          <a:prstGeom prst="rect">
            <a:avLst/>
          </a:prstGeom>
        </p:spPr>
      </p:pic>
    </p:spTree>
    <p:extLst>
      <p:ext uri="{BB962C8B-B14F-4D97-AF65-F5344CB8AC3E}">
        <p14:creationId xmlns:p14="http://schemas.microsoft.com/office/powerpoint/2010/main" val="4265916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title"/>
          </p:nvPr>
        </p:nvSpPr>
        <p:spPr>
          <a:xfrm>
            <a:off x="2589212" y="2058750"/>
            <a:ext cx="9047617" cy="1468800"/>
          </a:xfrm>
        </p:spPr>
        <p:txBody>
          <a:bodyPr>
            <a:normAutofit/>
          </a:bodyPr>
          <a:lstStyle/>
          <a:p>
            <a:r>
              <a:rPr lang="en-AU" dirty="0" smtClean="0"/>
              <a:t>Part 1 – Subjects and ATAR eligibility</a:t>
            </a:r>
            <a:endParaRPr lang="en-A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44" y="120337"/>
            <a:ext cx="1325732" cy="1762303"/>
          </a:xfrm>
          <a:prstGeom prst="rect">
            <a:avLst/>
          </a:prstGeom>
        </p:spPr>
      </p:pic>
      <p:sp>
        <p:nvSpPr>
          <p:cNvPr id="6" name="TextBox 5"/>
          <p:cNvSpPr txBox="1"/>
          <p:nvPr/>
        </p:nvSpPr>
        <p:spPr>
          <a:xfrm>
            <a:off x="2589212" y="6262361"/>
            <a:ext cx="7155288" cy="461665"/>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1200" i="1" dirty="0" smtClean="0"/>
              <a:t>Bundaberg State High School expects all students who graduate to attain</a:t>
            </a:r>
          </a:p>
          <a:p>
            <a:pPr algn="ctr"/>
            <a:r>
              <a:rPr lang="en-AU" sz="1200" i="1" dirty="0" smtClean="0"/>
              <a:t> a QCE or QCIA that leads to/enhances their chosen pathway.</a:t>
            </a:r>
            <a:endParaRPr lang="en-AU" sz="1200" i="1" dirty="0"/>
          </a:p>
        </p:txBody>
      </p:sp>
    </p:spTree>
    <p:extLst>
      <p:ext uri="{BB962C8B-B14F-4D97-AF65-F5344CB8AC3E}">
        <p14:creationId xmlns:p14="http://schemas.microsoft.com/office/powerpoint/2010/main" val="3438912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ModeratedBy xmlns="8c44493f-a716-47ad-ad69-9aac5e162ab3">
      <UserInfo>
        <DisplayName>SYMONDS, Shane</DisplayName>
        <AccountId>26</AccountId>
        <AccountType/>
      </UserInfo>
    </PPModeratedBy>
    <PPPublishedNotificationAddresses xmlns="8c44493f-a716-47ad-ad69-9aac5e162ab3" xsi:nil="true"/>
    <PPModeratedDate xmlns="8c44493f-a716-47ad-ad69-9aac5e162ab3">2019-08-26T21:39:44+00:00</PPModeratedDate>
    <PPContentApprover xmlns="8c44493f-a716-47ad-ad69-9aac5e162ab3">
      <UserInfo>
        <DisplayName>SYMONDS, Shane</DisplayName>
        <AccountId>26</AccountId>
        <AccountType/>
      </UserInfo>
    </PPContentApprover>
    <PPContentOwner xmlns="8c44493f-a716-47ad-ad69-9aac5e162ab3">
      <UserInfo>
        <DisplayName>SYMONDS, Shane</DisplayName>
        <AccountId>26</AccountId>
        <AccountType/>
      </UserInfo>
    </PPContentOwner>
    <PPContentAuthor xmlns="8c44493f-a716-47ad-ad69-9aac5e162ab3">
      <UserInfo>
        <DisplayName>SYMONDS, Shane</DisplayName>
        <AccountId>26</AccountId>
        <AccountType/>
      </UserInfo>
    </PPContentAuthor>
    <PPLastReviewedDate xmlns="8c44493f-a716-47ad-ad69-9aac5e162ab3">2019-08-26T21:39:44+00:00</PPLastReviewedDate>
    <PublishingExpirationDate xmlns="http://schemas.microsoft.com/sharepoint/v3" xsi:nil="true"/>
    <PPSubmittedBy xmlns="8c44493f-a716-47ad-ad69-9aac5e162ab3">
      <UserInfo>
        <DisplayName>SYMONDS, Shane</DisplayName>
        <AccountId>26</AccountId>
        <AccountType/>
      </UserInfo>
    </PPSubmittedBy>
    <PPLastReviewedBy xmlns="8c44493f-a716-47ad-ad69-9aac5e162ab3">
      <UserInfo>
        <DisplayName>SYMONDS, Shane</DisplayName>
        <AccountId>26</AccountId>
        <AccountType/>
      </UserInfo>
    </PPLastReviewedBy>
    <PublishingStartDate xmlns="http://schemas.microsoft.com/sharepoint/v3" xsi:nil="true"/>
    <PPSubmittedDate xmlns="8c44493f-a716-47ad-ad69-9aac5e162ab3">2019-08-26T21:39:13+00:00</PPSubmittedDate>
    <PPReferenceNumber xmlns="8c44493f-a716-47ad-ad69-9aac5e162ab3" xsi:nil="true"/>
    <PPReviewDate xmlns="8c44493f-a716-47ad-ad69-9aac5e162a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2C3C66FEC2034C98390F7896D1B1AF" ma:contentTypeVersion="15" ma:contentTypeDescription="Create a new document." ma:contentTypeScope="" ma:versionID="5439db2001b557d7519223cff16b01a1">
  <xsd:schema xmlns:xsd="http://www.w3.org/2001/XMLSchema" xmlns:xs="http://www.w3.org/2001/XMLSchema" xmlns:p="http://schemas.microsoft.com/office/2006/metadata/properties" xmlns:ns1="http://schemas.microsoft.com/sharepoint/v3" xmlns:ns2="8c44493f-a716-47ad-ad69-9aac5e162ab3" targetNamespace="http://schemas.microsoft.com/office/2006/metadata/properties" ma:root="true" ma:fieldsID="8dcb06a65728117a48cdfedb3b0265da" ns1:_="" ns2:_="">
    <xsd:import namespace="http://schemas.microsoft.com/sharepoint/v3"/>
    <xsd:import namespace="8c44493f-a716-47ad-ad69-9aac5e162ab3"/>
    <xsd:element name="properties">
      <xsd:complexType>
        <xsd:sequence>
          <xsd:element name="documentManagement">
            <xsd:complexType>
              <xsd:all>
                <xsd:element ref="ns1:PublishingStartDate" minOccurs="0"/>
                <xsd:element ref="ns1:PublishingExpirationDate" minOccurs="0"/>
                <xsd:element ref="ns2:PPContentOwner" minOccurs="0"/>
                <xsd:element ref="ns2:PPContentAuthor" minOccurs="0"/>
                <xsd:element ref="ns2:PPSubmittedBy" minOccurs="0"/>
                <xsd:element ref="ns2:PPSubmittedDate" minOccurs="0"/>
                <xsd:element ref="ns2:PPModeratedBy" minOccurs="0"/>
                <xsd:element ref="ns2:PPModeratedDate" minOccurs="0"/>
                <xsd:element ref="ns2:PPReferenceNumber" minOccurs="0"/>
                <xsd:element ref="ns2:PPContentApprover" minOccurs="0"/>
                <xsd:element ref="ns2:PPReviewDate" minOccurs="0"/>
                <xsd:element ref="ns2:PPLastReviewedDate" minOccurs="0"/>
                <xsd:element ref="ns2:PPLastReviewedBy" minOccurs="0"/>
                <xsd:element ref="ns2:PPPublishedNotificationAddress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44493f-a716-47ad-ad69-9aac5e162ab3" elementFormDefault="qualified">
    <xsd:import namespace="http://schemas.microsoft.com/office/2006/documentManagement/types"/>
    <xsd:import namespace="http://schemas.microsoft.com/office/infopath/2007/PartnerControls"/>
    <xsd:element name="PPContentOwner" ma:index="10" nillable="true" ma:displayName="Content Owner" ma:description="The person ultimately responsible for the content of this item." ma:list="UserInfo" ma:internalName="PPConten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ContentAuthor" ma:index="11" nillable="true" ma:displayName="Content Author" ma:description="The person responsible for creating and maintaining this item’s content." ma:list="UserInfo" ma:internalName="PPCont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By" ma:index="12" nillable="true" ma:displayName="Submitted By" ma:description="The person who submitted this item for approval." ma:list="UserInfo" ma:internalName="PPSubmit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Date" ma:index="13" nillable="true" ma:displayName="Submitted Date" ma:description="The date and time when this item was submitted for approval." ma:format="DateOnly" ma:internalName="PPSubmittedDate">
      <xsd:simpleType>
        <xsd:restriction base="dms:DateTime"/>
      </xsd:simpleType>
    </xsd:element>
    <xsd:element name="PPModeratedBy" ma:index="14" nillable="true" ma:displayName="Moderated By" ma:description="The user that either approved or rejected the item." ma:list="UserInfo" ma:internalName="PPModera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ModeratedDate" ma:index="15" nillable="true" ma:displayName="Moderated Date" ma:description="The date that the item was either approved or rejected." ma:format="DateOnly" ma:internalName="PPModeratedDate">
      <xsd:simpleType>
        <xsd:restriction base="dms:DateTime"/>
      </xsd:simpleType>
    </xsd:element>
    <xsd:element name="PPReferenceNumber" ma:index="16" nillable="true" ma:displayName="Reference Number" ma:description="The identifier from another system that represents or is related to this item (if applicable)." ma:internalName="PPReferenceNumber">
      <xsd:simpleType>
        <xsd:restriction base="dms:Text"/>
      </xsd:simpleType>
    </xsd:element>
    <xsd:element name="PPContentApprover" ma:index="17" nillable="true" ma:displayName="Content Approver" ma:description="The person who is responsible for approving the content of this item." ma:list="UserInfo" ma:internalName="PPContentApprov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ReviewDate" ma:index="18" nillable="true" ma:displayName="Review Date" ma:description="The date the item's content will be next due for review." ma:format="DateOnly" ma:internalName="PPReviewDate">
      <xsd:simpleType>
        <xsd:restriction base="dms:DateTime"/>
      </xsd:simpleType>
    </xsd:element>
    <xsd:element name="PPLastReviewedDate" ma:index="19" nillable="true" ma:displayName="Last Reviewed Date" ma:description="The date the item's content was last reviewed." ma:internalName="PPLastReviewedDate">
      <xsd:simpleType>
        <xsd:restriction base="dms:DateTime"/>
      </xsd:simpleType>
    </xsd:element>
    <xsd:element name="PPLastReviewedBy" ma:index="20" nillable="true" ma:displayName="Last Reviewed By" ma:description="The person who last reviewed the item's content." ma:list="UserInfo" ma:internalName="PPLastReview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PublishedNotificationAddresses" ma:index="21" nillable="true" ma:displayName="Published Notification Address(es)" ma:description="The email address(es) of people to notify when this item is published. Note: Email addresses are separated by a ';'." ma:internalName="PPPublishedNotificationAddresse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210AF0-BFF6-4C38-8AF4-991FD0AB07A0}"/>
</file>

<file path=customXml/itemProps2.xml><?xml version="1.0" encoding="utf-8"?>
<ds:datastoreItem xmlns:ds="http://schemas.openxmlformats.org/officeDocument/2006/customXml" ds:itemID="{28774A87-E33B-45A8-ADD2-9B8C8E1C3356}"/>
</file>

<file path=customXml/itemProps3.xml><?xml version="1.0" encoding="utf-8"?>
<ds:datastoreItem xmlns:ds="http://schemas.openxmlformats.org/officeDocument/2006/customXml" ds:itemID="{F3BEE101-37FB-4C0B-B6DC-C9429FC0D973}"/>
</file>

<file path=docProps/app.xml><?xml version="1.0" encoding="utf-8"?>
<Properties xmlns="http://schemas.openxmlformats.org/officeDocument/2006/extended-properties" xmlns:vt="http://schemas.openxmlformats.org/officeDocument/2006/docPropsVTypes">
  <Template>Wisp</Template>
  <TotalTime>1721</TotalTime>
  <Words>2214</Words>
  <Application>Microsoft Office PowerPoint</Application>
  <PresentationFormat>Widescreen</PresentationFormat>
  <Paragraphs>280</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Century Gothic</vt:lpstr>
      <vt:lpstr>Eras Demi ITC</vt:lpstr>
      <vt:lpstr>Wingdings 3</vt:lpstr>
      <vt:lpstr>Wisp</vt:lpstr>
      <vt:lpstr>New QCE System</vt:lpstr>
      <vt:lpstr>Year 9 into 10</vt:lpstr>
      <vt:lpstr>Year 10 into 11, 2019</vt:lpstr>
      <vt:lpstr>Expectations of Senior Secondary</vt:lpstr>
      <vt:lpstr>School Responsibilities</vt:lpstr>
      <vt:lpstr>Student responsibilities</vt:lpstr>
      <vt:lpstr>Parent Responsibilities</vt:lpstr>
      <vt:lpstr>PowerPoint Presentation</vt:lpstr>
      <vt:lpstr>Part 1 – Subjects and ATAR eligibility</vt:lpstr>
      <vt:lpstr>Expectations</vt:lpstr>
      <vt:lpstr>Pathways depending on  subject choices</vt:lpstr>
      <vt:lpstr>New QCE system</vt:lpstr>
      <vt:lpstr>For ATAR eligibility (University/Tertiary Options) (University application in Year 12)</vt:lpstr>
      <vt:lpstr>Tertiary Pre-requisites</vt:lpstr>
      <vt:lpstr>Other Pathway</vt:lpstr>
      <vt:lpstr>General Subjects</vt:lpstr>
      <vt:lpstr>General Subjects (examples see staff for other subjects)</vt:lpstr>
      <vt:lpstr>Applied Subjects</vt:lpstr>
      <vt:lpstr>Applied Subjects (examples see staff for other subjects)</vt:lpstr>
      <vt:lpstr>Vocational Education &amp; Training (VET) courses</vt:lpstr>
      <vt:lpstr>Vocational Education &amp; Training  (VET) courses</vt:lpstr>
      <vt:lpstr>Part 2 – QCE/QCIA </vt:lpstr>
      <vt:lpstr>What is a QCE?</vt:lpstr>
      <vt:lpstr>What is a QCIA?</vt:lpstr>
      <vt:lpstr>QCE requirements</vt:lpstr>
      <vt:lpstr>QCE requirements</vt:lpstr>
      <vt:lpstr>QCE requirements</vt:lpstr>
      <vt:lpstr>Set Pattern</vt:lpstr>
      <vt:lpstr>PowerPoint Presentation</vt:lpstr>
      <vt:lpstr>PowerPoint Presentation</vt:lpstr>
      <vt:lpstr>QCE requirements</vt:lpstr>
      <vt:lpstr>Duplication of learning</vt:lpstr>
      <vt:lpstr>How to choose subjects</vt:lpstr>
      <vt:lpstr>Subject Selections</vt:lpstr>
      <vt:lpstr>SET/JET Planning</vt:lpstr>
      <vt:lpstr>PowerPoint Presentation</vt:lpstr>
      <vt:lpstr>PowerPoint Presentation</vt:lpstr>
      <vt:lpstr>PowerPoint Presentation</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QCE System</dc:title>
  <dc:creator>SCHUCH, Leigh</dc:creator>
  <cp:lastModifiedBy>SCHUCH, Leigh</cp:lastModifiedBy>
  <cp:revision>95</cp:revision>
  <dcterms:created xsi:type="dcterms:W3CDTF">2018-06-07T05:06:35Z</dcterms:created>
  <dcterms:modified xsi:type="dcterms:W3CDTF">2019-08-06T04:58:21Z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0x0101003E2C3C66FEC2034C98390F7896D1B1AF</vt:lpwstr>
  </property>
</Properties>
</file>