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07" r:id="rId5"/>
    <p:sldMasterId id="2147483973" r:id="rId6"/>
  </p:sldMasterIdLst>
  <p:notesMasterIdLst>
    <p:notesMasterId r:id="rId13"/>
  </p:notesMasterIdLst>
  <p:sldIdLst>
    <p:sldId id="277" r:id="rId7"/>
    <p:sldId id="301" r:id="rId8"/>
    <p:sldId id="303" r:id="rId9"/>
    <p:sldId id="302" r:id="rId10"/>
    <p:sldId id="298" r:id="rId11"/>
    <p:sldId id="300" r:id="rId12"/>
  </p:sldIdLst>
  <p:sldSz cx="9144000" cy="6858000" type="screen4x3"/>
  <p:notesSz cx="6724650" cy="9774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31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635" y="0"/>
            <a:ext cx="291401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620" y="4642763"/>
            <a:ext cx="4931410" cy="439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526"/>
            <a:ext cx="291401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635" y="9285526"/>
            <a:ext cx="291401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D1ACAC-1520-4B9F-B139-232EA356EDC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632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1ACAC-1520-4B9F-B139-232EA356EDC8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7550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1ACAC-1520-4B9F-B139-232EA356EDC8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930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1ACAC-1520-4B9F-B139-232EA356EDC8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3028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1ACAC-1520-4B9F-B139-232EA356EDC8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395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848836-0213-4534-B0FE-03F4B08ECC3C}" type="datetimeFigureOut">
              <a:rPr lang="en-US" altLang="en-US"/>
              <a:pPr/>
              <a:t>10/8/2020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19A8ED-4F93-4AF2-937D-56CD48EC50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599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2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06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5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497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856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8380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DETE-circles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-4763"/>
            <a:ext cx="28829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8838"/>
            <a:ext cx="9144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2023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85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C:\Users\vmach0\Images\bpoint%20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829" y="1196752"/>
            <a:ext cx="3916342" cy="3697900"/>
          </a:xfrm>
          <a:prstGeom prst="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30554" y="5445224"/>
            <a:ext cx="68434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 Voice Response (IVR)</a:t>
            </a:r>
            <a:endParaRPr lang="en-AU" sz="40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            </a:t>
            </a:r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</a:rPr>
              <a:t>BPOINT IVR</a:t>
            </a:r>
            <a:endParaRPr lang="en-A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/>
          <a:lstStyle/>
          <a:p>
            <a:pPr marL="0" indent="0" algn="ctr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BPOINT </a:t>
            </a: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IVR is a payment solution that enables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units and Schools to charge </a:t>
            </a: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payments via </a:t>
            </a: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</a:t>
            </a: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hosted IVR phone service in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real-time achieving full PCIDSS compliancy. </a:t>
            </a:r>
          </a:p>
          <a:p>
            <a:pPr marL="0" indent="0" algn="ctr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</a:t>
            </a:r>
            <a:r>
              <a:rPr lang="en-A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customers to pay you anywhere, anytime with BPOINT’s customisable IVR </a:t>
            </a:r>
            <a:r>
              <a:rPr lang="en-A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BPOINT IVR is a payment solution that enables the merchant to process credit card or charge card </a:t>
            </a:r>
            <a:r>
              <a:rPr lang="en-A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payments via </a:t>
            </a:r>
            <a:r>
              <a:rPr lang="en-A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Bank hosted IVR phone service in </a:t>
            </a:r>
            <a:r>
              <a:rPr lang="en-A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real-time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A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Real-Time </a:t>
            </a:r>
            <a:r>
              <a:rPr lang="en-A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response for every transaction</a:t>
            </a:r>
            <a:endParaRPr lang="en-AU" sz="16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A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Automated </a:t>
            </a:r>
            <a:r>
              <a:rPr lang="en-A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payments receipts saves </a:t>
            </a:r>
            <a:r>
              <a:rPr lang="en-A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time and reduces your admin </a:t>
            </a:r>
            <a:r>
              <a:rPr lang="en-A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A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Allows the department to achieve Payment Card Industry Data Security Standard (PCIDSS) compliance</a:t>
            </a:r>
            <a:endParaRPr lang="en-AU" sz="16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  <p:pic>
        <p:nvPicPr>
          <p:cNvPr id="4" name="Picture 3" descr="C:\Users\vmach0\Images\bpoint%20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080120" cy="10198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0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            </a:t>
            </a:r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</a:rPr>
              <a:t>BPOINT IVR</a:t>
            </a:r>
            <a:endParaRPr lang="en-A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Current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or Business Unit receives a call from a customer to make a credit card payment over the phone 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staff member collects the card information on a piece of paper and enter the information into an EFTPOS machine.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payment is processed and a manual receipt is entered into the relevant finance system (SAP/OneSchool)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money from the card is settled and received into the bank account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process is not PCIDSS compliant</a:t>
            </a: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1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Process with BPOINT IVR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or Business Unit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calls 1300 BPOINT to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credit card payment over the phone 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enters their CRN, amount and card details to complete the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A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end of the call they are provided with a unique payment receipt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and the information is sent to the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finance system (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SAP/OneSchool) for automated receipting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A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money from the card is settled and received into the bank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process is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PCIDSS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compliant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  <p:pic>
        <p:nvPicPr>
          <p:cNvPr id="4" name="Picture 3" descr="C:\Users\vmach0\Images\bpoint%20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080120" cy="10198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4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            </a:t>
            </a:r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</a:rPr>
              <a:t>BPOINT IVR</a:t>
            </a:r>
            <a:endParaRPr lang="en-A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/>
          <a:lstStyle/>
          <a:p>
            <a:pPr marL="0" indent="0" algn="ctr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more ways to pay, you are helping your reconciliation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cash flow by ensuring </a:t>
            </a: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 receive your money on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and efficiently</a:t>
            </a:r>
          </a:p>
          <a:p>
            <a:pPr marL="0" indent="0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customer reads the payment options section of your invoice, which refers to a Biller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Code(if applicable)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Customer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Number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(CRN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customer then calls the Department’s 1300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(School customers) or 1300BPOINT (Corporate customers) and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welcomed by the friendly BPOINT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then enter the Biller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(if applicable),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merchant name is confirmed. Upon confirmation, customer enters their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CRN, amount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card details to complete the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end of the call they are provided with a unique payment receipt number. They then have the option to make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payment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successful payments are reported in a daily settlement report. The report can be used for reconciliation and </a:t>
            </a:r>
            <a:r>
              <a:rPr lang="en-A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uploading into SAP &amp; OneSchool</a:t>
            </a:r>
            <a:endParaRPr lang="en-AU" sz="1400" dirty="0"/>
          </a:p>
        </p:txBody>
      </p:sp>
      <p:pic>
        <p:nvPicPr>
          <p:cNvPr id="4" name="Picture 3" descr="C:\Users\vmach0\Images\bpoint%20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080120" cy="10198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8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            </a:t>
            </a:r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</a:rPr>
              <a:t>BPOINT IVR</a:t>
            </a:r>
            <a:endParaRPr lang="en-A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/>
          <a:lstStyle/>
          <a:p>
            <a:pPr marL="0" indent="0" algn="ctr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</a:t>
            </a: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 overview of the process flow when paying via BPOINT IVR using a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card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 descr="C:\Users\vmach0\Images\bpoint%20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080120" cy="10198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56125"/>
            <a:ext cx="7363928" cy="399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5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            </a:t>
            </a:r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</a:rPr>
              <a:t>BPOINT IVR FAQs</a:t>
            </a:r>
            <a:endParaRPr lang="en-A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09120"/>
          </a:xfrm>
        </p:spPr>
        <p:txBody>
          <a:bodyPr/>
          <a:lstStyle/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BPOINT IVR?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2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IVR stands for Interactive Voice Response. This application is used by businesses across the world to collect card payments from their customers over the telephone. 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does the department have to use BPOINT </a:t>
            </a:r>
            <a:r>
              <a:rPr lang="en-AU" sz="1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IVR?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our customer experience and become PCIDSS compliant. 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AU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major push by all banks including Commonwealth Bank of Australia and the card companies ( Visa/ MasterCard ) for organisations to become PCIDSS compliant.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PCIDSS?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PCIDSS stands </a:t>
            </a:r>
            <a:r>
              <a:rPr lang="en-AU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AU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Card Industry Data Security Standard</a:t>
            </a:r>
            <a:r>
              <a:rPr lang="en-AU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PCI Data Security Standards help protect the safety of </a:t>
            </a:r>
            <a:r>
              <a:rPr lang="en-AU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card data.</a:t>
            </a: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BPOINT IVR compulsory?</a:t>
            </a:r>
            <a:endParaRPr lang="en-AU" sz="1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BPOINT IVR is compulsory for Schools and Corporate users. Once implemented, no credit card payments will be taken over the phone unless they are processed via BPOINT IVR.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2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the department does not become PCIDSS compliant?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department does not become PCIDSS compliant, we may lose our merchant status and will not be able to collect payments from customer credit cards.</a:t>
            </a:r>
            <a:endParaRPr lang="en-AU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2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vmach0\Images\bpoint%20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080120" cy="10198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PModeratedBy xmlns="8c44493f-a716-47ad-ad69-9aac5e162ab3">
      <UserInfo>
        <DisplayName>SYMONDS, Shane</DisplayName>
        <AccountId>26</AccountId>
        <AccountType/>
      </UserInfo>
    </PPModeratedBy>
    <PPPublishedNotificationAddresses xmlns="8c44493f-a716-47ad-ad69-9aac5e162ab3" xsi:nil="true"/>
    <PPModeratedDate xmlns="8c44493f-a716-47ad-ad69-9aac5e162ab3">2020-10-08T21:13:23+00:00</PPModeratedDate>
    <PPContentApprover xmlns="8c44493f-a716-47ad-ad69-9aac5e162ab3">
      <UserInfo>
        <DisplayName>SYMONDS, Shane</DisplayName>
        <AccountId>26</AccountId>
        <AccountType/>
      </UserInfo>
    </PPContentApprover>
    <PPContentOwner xmlns="8c44493f-a716-47ad-ad69-9aac5e162ab3">
      <UserInfo>
        <DisplayName>SYMONDS, Shane</DisplayName>
        <AccountId>26</AccountId>
        <AccountType/>
      </UserInfo>
    </PPContentOwner>
    <PPContentAuthor xmlns="8c44493f-a716-47ad-ad69-9aac5e162ab3">
      <UserInfo>
        <DisplayName>SYMONDS, Shane</DisplayName>
        <AccountId>26</AccountId>
        <AccountType/>
      </UserInfo>
    </PPContentAuthor>
    <PPLastReviewedDate xmlns="8c44493f-a716-47ad-ad69-9aac5e162ab3">2020-10-08T21:13:23+00:00</PPLastReviewedDate>
    <PPSubmittedBy xmlns="8c44493f-a716-47ad-ad69-9aac5e162ab3">
      <UserInfo>
        <DisplayName>SYMONDS, Shane</DisplayName>
        <AccountId>26</AccountId>
        <AccountType/>
      </UserInfo>
    </PPSubmittedBy>
    <PPLastReviewedBy xmlns="8c44493f-a716-47ad-ad69-9aac5e162ab3">
      <UserInfo>
        <DisplayName>SYMONDS, Shane</DisplayName>
        <AccountId>26</AccountId>
        <AccountType/>
      </UserInfo>
    </PPLastReviewedBy>
    <PPSubmittedDate xmlns="8c44493f-a716-47ad-ad69-9aac5e162ab3">2020-10-08T21:13:06+00:00</PPSubmittedDate>
    <PPReferenceNumber xmlns="8c44493f-a716-47ad-ad69-9aac5e162ab3" xsi:nil="true"/>
    <PPReviewDate xmlns="8c44493f-a716-47ad-ad69-9aac5e162ab3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2C3C66FEC2034C98390F7896D1B1AF" ma:contentTypeVersion="15" ma:contentTypeDescription="Create a new document." ma:contentTypeScope="" ma:versionID="5439db2001b557d7519223cff16b01a1">
  <xsd:schema xmlns:xsd="http://www.w3.org/2001/XMLSchema" xmlns:xs="http://www.w3.org/2001/XMLSchema" xmlns:p="http://schemas.microsoft.com/office/2006/metadata/properties" xmlns:ns1="http://schemas.microsoft.com/sharepoint/v3" xmlns:ns2="8c44493f-a716-47ad-ad69-9aac5e162ab3" targetNamespace="http://schemas.microsoft.com/office/2006/metadata/properties" ma:root="true" ma:fieldsID="8dcb06a65728117a48cdfedb3b0265da" ns1:_="" ns2:_="">
    <xsd:import namespace="http://schemas.microsoft.com/sharepoint/v3"/>
    <xsd:import namespace="8c44493f-a716-47ad-ad69-9aac5e162ab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4493f-a716-47ad-ad69-9aac5e162ab3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A3B691-ED51-455A-BCE2-43BFBADBF5BC}"/>
</file>

<file path=customXml/itemProps2.xml><?xml version="1.0" encoding="utf-8"?>
<ds:datastoreItem xmlns:ds="http://schemas.openxmlformats.org/officeDocument/2006/customXml" ds:itemID="{B1D8061F-0022-47B7-8164-9F31D03328DC}"/>
</file>

<file path=customXml/itemProps3.xml><?xml version="1.0" encoding="utf-8"?>
<ds:datastoreItem xmlns:ds="http://schemas.openxmlformats.org/officeDocument/2006/customXml" ds:itemID="{3EB0F742-73B4-4C9D-AFC5-7B9D0D698312}"/>
</file>

<file path=customXml/itemProps4.xml><?xml version="1.0" encoding="utf-8"?>
<ds:datastoreItem xmlns:ds="http://schemas.openxmlformats.org/officeDocument/2006/customXml" ds:itemID="{94FF1817-5CB0-427E-B00B-BD37B1AECA53}"/>
</file>

<file path=docProps/app.xml><?xml version="1.0" encoding="utf-8"?>
<Properties xmlns="http://schemas.openxmlformats.org/officeDocument/2006/extended-properties" xmlns:vt="http://schemas.openxmlformats.org/officeDocument/2006/docPropsVTypes">
  <Template>HD3343606:Applications:Microsoft Office 2004:Templates:Presentations:Designs:Blank Presentation</Template>
  <TotalTime>1227</TotalTime>
  <Words>695</Words>
  <Application>Microsoft Office PowerPoint</Application>
  <PresentationFormat>On-screen Show (4:3)</PresentationFormat>
  <Paragraphs>75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Custom Design</vt:lpstr>
      <vt:lpstr>Office Theme</vt:lpstr>
      <vt:lpstr>PowerPoint Presentation</vt:lpstr>
      <vt:lpstr>            BPOINT IVR</vt:lpstr>
      <vt:lpstr>            BPOINT IVR</vt:lpstr>
      <vt:lpstr>            BPOINT IVR</vt:lpstr>
      <vt:lpstr>            BPOINT IVR</vt:lpstr>
      <vt:lpstr>            BPOINT IVR FAQs</vt:lpstr>
    </vt:vector>
  </TitlesOfParts>
  <Company>John Pennisi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BPOINT Interactive Voice Response</dc:title>
  <dc:creator>John Pennisi</dc:creator>
  <cp:keywords>DET; PowerPoint; Presentation; template;</cp:keywords>
  <cp:lastModifiedBy>ANDERSON, Michelle (mande368)</cp:lastModifiedBy>
  <cp:revision>106</cp:revision>
  <cp:lastPrinted>2016-05-06T05:59:54Z</cp:lastPrinted>
  <dcterms:created xsi:type="dcterms:W3CDTF">2008-02-26T23:06:22Z</dcterms:created>
  <dcterms:modified xsi:type="dcterms:W3CDTF">2020-10-08T03:44:41Z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OnePortal Document</vt:lpwstr>
  </property>
  <property fmtid="{D5CDD505-2E9C-101B-9397-08002B2CF9AE}" pid="3" name="ContentTypeId">
    <vt:lpwstr>0x0101003E2C3C66FEC2034C98390F7896D1B1AF</vt:lpwstr>
  </property>
</Properties>
</file>