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D6C8D7-87C7-4189-87B7-9AD5604E70F5}" type="datetimeFigureOut">
              <a:rPr lang="en-AU" smtClean="0"/>
              <a:t>30/07/2020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834100-D9DC-4363-98B6-7635236B4EF2}" type="slidenum">
              <a:rPr lang="en-AU" smtClean="0"/>
              <a:t>‹#›</a:t>
            </a:fld>
            <a:endParaRPr lang="en-AU"/>
          </a:p>
        </p:txBody>
      </p:sp>
    </p:spTree>
    <p:extLst>
      <p:ext uri="{BB962C8B-B14F-4D97-AF65-F5344CB8AC3E}">
        <p14:creationId xmlns:p14="http://schemas.microsoft.com/office/powerpoint/2010/main" val="948620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B52F5A5-2E58-46DA-93BC-FFB065623FBC}" type="slidenum">
              <a:rPr lang="en-AU" smtClean="0"/>
              <a:t>5</a:t>
            </a:fld>
            <a:endParaRPr lang="en-AU"/>
          </a:p>
        </p:txBody>
      </p:sp>
    </p:spTree>
    <p:extLst>
      <p:ext uri="{BB962C8B-B14F-4D97-AF65-F5344CB8AC3E}">
        <p14:creationId xmlns:p14="http://schemas.microsoft.com/office/powerpoint/2010/main" val="13960121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7/30/2020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7/30/2020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7/30/2020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7/30/2020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7/30/2020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7/30/2020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7/30/2020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7/30/2020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7/30/2020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7/30/2020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7/30/2020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7/30/2020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7/30/2020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7/30/2020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5586" y="784280"/>
            <a:ext cx="8825658" cy="1028478"/>
          </a:xfrm>
        </p:spPr>
        <p:txBody>
          <a:bodyPr/>
          <a:lstStyle/>
          <a:p>
            <a:pPr algn="ctr"/>
            <a:r>
              <a:rPr lang="en-AU" b="1" dirty="0" smtClean="0"/>
              <a:t>Senior History </a:t>
            </a:r>
            <a:endParaRPr lang="en-AU"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1958" y="2388947"/>
            <a:ext cx="6004634" cy="3995811"/>
          </a:xfrm>
          <a:prstGeom prst="rect">
            <a:avLst/>
          </a:prstGeom>
        </p:spPr>
      </p:pic>
    </p:spTree>
    <p:extLst>
      <p:ext uri="{BB962C8B-B14F-4D97-AF65-F5344CB8AC3E}">
        <p14:creationId xmlns:p14="http://schemas.microsoft.com/office/powerpoint/2010/main" val="1396671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
            </a:r>
            <a:br>
              <a:rPr lang="en-AU" dirty="0"/>
            </a:br>
            <a:r>
              <a:rPr lang="en-AU" dirty="0"/>
              <a:t> </a:t>
            </a:r>
            <a:r>
              <a:rPr lang="en-AU" b="1" dirty="0"/>
              <a:t>Unit 3: Reconstructing the Ancient World </a:t>
            </a:r>
            <a:endParaRPr lang="en-AU" dirty="0"/>
          </a:p>
        </p:txBody>
      </p:sp>
      <p:sp>
        <p:nvSpPr>
          <p:cNvPr id="3" name="Content Placeholder 2"/>
          <p:cNvSpPr>
            <a:spLocks noGrp="1"/>
          </p:cNvSpPr>
          <p:nvPr>
            <p:ph sz="half" idx="1"/>
          </p:nvPr>
        </p:nvSpPr>
        <p:spPr>
          <a:xfrm>
            <a:off x="513347" y="2603500"/>
            <a:ext cx="5466765" cy="3733132"/>
          </a:xfrm>
        </p:spPr>
        <p:txBody>
          <a:bodyPr>
            <a:normAutofit/>
          </a:bodyPr>
          <a:lstStyle/>
          <a:p>
            <a:pPr marL="0" indent="0">
              <a:buNone/>
            </a:pPr>
            <a:r>
              <a:rPr lang="en-AU" dirty="0" smtClean="0"/>
              <a:t> </a:t>
            </a:r>
            <a:r>
              <a:rPr lang="en-AU" sz="2000" b="1" dirty="0"/>
              <a:t>Unit requirements </a:t>
            </a:r>
            <a:endParaRPr lang="en-AU" sz="2000" dirty="0"/>
          </a:p>
          <a:p>
            <a:pPr marL="0" indent="0">
              <a:buNone/>
            </a:pPr>
            <a:r>
              <a:rPr lang="en-AU" sz="2000" dirty="0"/>
              <a:t>Two topics are studied in this unit. The topics that may be selected are: </a:t>
            </a:r>
          </a:p>
          <a:p>
            <a:r>
              <a:rPr lang="en-AU" sz="2000" dirty="0" smtClean="0"/>
              <a:t>Topic </a:t>
            </a:r>
            <a:r>
              <a:rPr lang="en-AU" sz="2000" dirty="0"/>
              <a:t>1: Thebes — East and West, 18th Dynasty Egypt </a:t>
            </a:r>
          </a:p>
          <a:p>
            <a:r>
              <a:rPr lang="en-AU" sz="2000" dirty="0" smtClean="0"/>
              <a:t>Topic </a:t>
            </a:r>
            <a:r>
              <a:rPr lang="en-AU" sz="2000" dirty="0"/>
              <a:t>2: The Bronze Age Aegean </a:t>
            </a:r>
          </a:p>
          <a:p>
            <a:r>
              <a:rPr lang="en-AU" sz="2000" dirty="0" smtClean="0"/>
              <a:t>Topic </a:t>
            </a:r>
            <a:r>
              <a:rPr lang="en-AU" sz="2000" dirty="0"/>
              <a:t>3: Assyria from </a:t>
            </a:r>
            <a:r>
              <a:rPr lang="en-AU" sz="2000" dirty="0" err="1"/>
              <a:t>Tiglath</a:t>
            </a:r>
            <a:r>
              <a:rPr lang="en-AU" sz="2000" dirty="0"/>
              <a:t> </a:t>
            </a:r>
            <a:r>
              <a:rPr lang="en-AU" sz="2000" dirty="0" err="1"/>
              <a:t>Pileser</a:t>
            </a:r>
            <a:r>
              <a:rPr lang="en-AU" sz="2000" dirty="0"/>
              <a:t> III to the fall of the Empire </a:t>
            </a:r>
          </a:p>
          <a:p>
            <a:r>
              <a:rPr lang="en-AU" sz="2000" dirty="0" smtClean="0">
                <a:solidFill>
                  <a:srgbClr val="FF0000"/>
                </a:solidFill>
              </a:rPr>
              <a:t>Topic </a:t>
            </a:r>
            <a:r>
              <a:rPr lang="en-AU" sz="2000" dirty="0">
                <a:solidFill>
                  <a:srgbClr val="FF0000"/>
                </a:solidFill>
              </a:rPr>
              <a:t>4: Fifth Century Athens (BCE) </a:t>
            </a:r>
          </a:p>
          <a:p>
            <a:endParaRPr lang="en-AU" dirty="0"/>
          </a:p>
        </p:txBody>
      </p:sp>
      <p:sp>
        <p:nvSpPr>
          <p:cNvPr id="4" name="Content Placeholder 3"/>
          <p:cNvSpPr>
            <a:spLocks noGrp="1"/>
          </p:cNvSpPr>
          <p:nvPr>
            <p:ph sz="half" idx="2"/>
          </p:nvPr>
        </p:nvSpPr>
        <p:spPr>
          <a:xfrm>
            <a:off x="6208712" y="2603500"/>
            <a:ext cx="5373688" cy="3733132"/>
          </a:xfrm>
        </p:spPr>
        <p:txBody>
          <a:bodyPr>
            <a:normAutofit/>
          </a:bodyPr>
          <a:lstStyle/>
          <a:p>
            <a:r>
              <a:rPr lang="en-AU" sz="2000" dirty="0" smtClean="0"/>
              <a:t>Topic </a:t>
            </a:r>
            <a:r>
              <a:rPr lang="en-AU" sz="2000" dirty="0"/>
              <a:t>5: Philip II and Alexander III of Macedon </a:t>
            </a:r>
          </a:p>
          <a:p>
            <a:r>
              <a:rPr lang="en-AU" sz="2000" dirty="0" smtClean="0"/>
              <a:t>Topic </a:t>
            </a:r>
            <a:r>
              <a:rPr lang="en-AU" sz="2000" dirty="0"/>
              <a:t>6: Early Imperial Rome </a:t>
            </a:r>
          </a:p>
          <a:p>
            <a:r>
              <a:rPr lang="en-AU" sz="2000" dirty="0" smtClean="0"/>
              <a:t>Topic </a:t>
            </a:r>
            <a:r>
              <a:rPr lang="en-AU" sz="2000" dirty="0"/>
              <a:t>7: Pompeii and Herculaneum </a:t>
            </a:r>
          </a:p>
          <a:p>
            <a:r>
              <a:rPr lang="en-AU" sz="2000" dirty="0" smtClean="0"/>
              <a:t>Topic </a:t>
            </a:r>
            <a:r>
              <a:rPr lang="en-AU" sz="2000" dirty="0"/>
              <a:t>8: Later Han Dynasty and the Three Kingdoms </a:t>
            </a:r>
          </a:p>
          <a:p>
            <a:r>
              <a:rPr lang="en-AU" sz="2000" dirty="0" smtClean="0"/>
              <a:t>Topic </a:t>
            </a:r>
            <a:r>
              <a:rPr lang="en-AU" sz="2000" dirty="0"/>
              <a:t>9: The ‘Fall’ of the Western Roman Empire </a:t>
            </a:r>
          </a:p>
          <a:p>
            <a:r>
              <a:rPr lang="en-AU" sz="2000" dirty="0" smtClean="0">
                <a:solidFill>
                  <a:srgbClr val="FF0000"/>
                </a:solidFill>
              </a:rPr>
              <a:t>Topic </a:t>
            </a:r>
            <a:r>
              <a:rPr lang="en-AU" sz="2000" dirty="0">
                <a:solidFill>
                  <a:srgbClr val="FF0000"/>
                </a:solidFill>
              </a:rPr>
              <a:t>10: The Medieval Crusades. </a:t>
            </a:r>
          </a:p>
          <a:p>
            <a:endParaRPr lang="en-AU" dirty="0"/>
          </a:p>
        </p:txBody>
      </p:sp>
    </p:spTree>
    <p:extLst>
      <p:ext uri="{BB962C8B-B14F-4D97-AF65-F5344CB8AC3E}">
        <p14:creationId xmlns:p14="http://schemas.microsoft.com/office/powerpoint/2010/main" val="326556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54954" y="733036"/>
            <a:ext cx="8761413" cy="706964"/>
          </a:xfrm>
        </p:spPr>
        <p:txBody>
          <a:bodyPr/>
          <a:lstStyle/>
          <a:p>
            <a:r>
              <a:rPr lang="en-AU" dirty="0"/>
              <a:t/>
            </a:r>
            <a:br>
              <a:rPr lang="en-AU" dirty="0"/>
            </a:br>
            <a:r>
              <a:rPr lang="en-AU" dirty="0"/>
              <a:t> </a:t>
            </a:r>
            <a:r>
              <a:rPr lang="en-AU" b="1" dirty="0"/>
              <a:t>Unit 4: People, power and authority </a:t>
            </a:r>
            <a:endParaRPr lang="en-AU" dirty="0"/>
          </a:p>
        </p:txBody>
      </p:sp>
      <p:sp>
        <p:nvSpPr>
          <p:cNvPr id="6" name="Content Placeholder 5"/>
          <p:cNvSpPr>
            <a:spLocks noGrp="1"/>
          </p:cNvSpPr>
          <p:nvPr>
            <p:ph idx="1"/>
          </p:nvPr>
        </p:nvSpPr>
        <p:spPr>
          <a:xfrm>
            <a:off x="378691" y="2603499"/>
            <a:ext cx="11416145" cy="4065155"/>
          </a:xfrm>
        </p:spPr>
        <p:txBody>
          <a:bodyPr>
            <a:normAutofit fontScale="92500" lnSpcReduction="10000"/>
          </a:bodyPr>
          <a:lstStyle/>
          <a:p>
            <a:pPr marL="0" indent="0">
              <a:buNone/>
            </a:pPr>
            <a:r>
              <a:rPr lang="en-AU" b="1" dirty="0" smtClean="0"/>
              <a:t>Unit </a:t>
            </a:r>
            <a:r>
              <a:rPr lang="en-AU" b="1" dirty="0"/>
              <a:t>description </a:t>
            </a:r>
            <a:endParaRPr lang="en-AU" dirty="0"/>
          </a:p>
          <a:p>
            <a:pPr marL="0" indent="0">
              <a:buNone/>
            </a:pPr>
            <a:r>
              <a:rPr lang="en-AU" dirty="0"/>
              <a:t>In Unit 4, students investigate an ancient society in an important historical period, with a particular emphasis on the nature and exercise of power and authority in that society, and how it was challenged in times of conflict. Students also study an individual who had a significant impact on that society. Students develop an understanding of the importance of human agency, as demonstrated by the possible motivations and actions of individuals. This unit requires a greater focus on a range of written source material and an evaluation of the significance of the selected individual. It examines the key phases by which power and authority are challenged by conflict — causation, course, and consequences — and, through these, the important concepts of historical continuity and change. Other key conceptual understandings include: usefulness and reliability of sources; perspectives, interpretations and contestability; evidence; significance; and empathy. </a:t>
            </a:r>
          </a:p>
          <a:p>
            <a:pPr marL="0" indent="0">
              <a:buNone/>
            </a:pPr>
            <a:r>
              <a:rPr lang="en-AU" b="1" dirty="0"/>
              <a:t>Key inquiry questions to guide this unit: </a:t>
            </a:r>
            <a:endParaRPr lang="en-AU" dirty="0"/>
          </a:p>
          <a:p>
            <a:r>
              <a:rPr lang="en-AU" dirty="0" smtClean="0"/>
              <a:t>How </a:t>
            </a:r>
            <a:r>
              <a:rPr lang="en-AU" dirty="0"/>
              <a:t>was power and authority gained, maintained and challenged in the Ancient World? </a:t>
            </a:r>
          </a:p>
          <a:p>
            <a:r>
              <a:rPr lang="en-AU" dirty="0" smtClean="0"/>
              <a:t>How </a:t>
            </a:r>
            <a:r>
              <a:rPr lang="en-AU" dirty="0"/>
              <a:t>does this understanding inform our modern perspectives on power? </a:t>
            </a:r>
          </a:p>
          <a:p>
            <a:endParaRPr lang="en-AU" dirty="0"/>
          </a:p>
        </p:txBody>
      </p:sp>
    </p:spTree>
    <p:extLst>
      <p:ext uri="{BB962C8B-B14F-4D97-AF65-F5344CB8AC3E}">
        <p14:creationId xmlns:p14="http://schemas.microsoft.com/office/powerpoint/2010/main" val="224589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33037"/>
            <a:ext cx="8761413" cy="706964"/>
          </a:xfrm>
        </p:spPr>
        <p:txBody>
          <a:bodyPr/>
          <a:lstStyle/>
          <a:p>
            <a:pPr algn="ctr"/>
            <a:r>
              <a:rPr lang="en-AU" dirty="0"/>
              <a:t/>
            </a:r>
            <a:br>
              <a:rPr lang="en-AU" dirty="0"/>
            </a:br>
            <a:r>
              <a:rPr lang="en-AU" dirty="0"/>
              <a:t> </a:t>
            </a:r>
            <a:r>
              <a:rPr lang="en-AU" b="1" dirty="0"/>
              <a:t>Unit 4: People, power and authority </a:t>
            </a:r>
            <a:endParaRPr lang="en-AU" dirty="0"/>
          </a:p>
        </p:txBody>
      </p:sp>
      <p:sp>
        <p:nvSpPr>
          <p:cNvPr id="3" name="Content Placeholder 2"/>
          <p:cNvSpPr>
            <a:spLocks noGrp="1"/>
          </p:cNvSpPr>
          <p:nvPr>
            <p:ph sz="half" idx="1"/>
          </p:nvPr>
        </p:nvSpPr>
        <p:spPr>
          <a:xfrm>
            <a:off x="561474" y="2470484"/>
            <a:ext cx="5418638" cy="4058653"/>
          </a:xfrm>
        </p:spPr>
        <p:txBody>
          <a:bodyPr>
            <a:normAutofit fontScale="92500" lnSpcReduction="10000"/>
          </a:bodyPr>
          <a:lstStyle/>
          <a:p>
            <a:pPr marL="0" indent="0">
              <a:buNone/>
            </a:pPr>
            <a:r>
              <a:rPr lang="en-AU" sz="2000" b="1" dirty="0" smtClean="0"/>
              <a:t>Unit </a:t>
            </a:r>
            <a:r>
              <a:rPr lang="en-AU" sz="2000" b="1" dirty="0"/>
              <a:t>requirements </a:t>
            </a:r>
            <a:endParaRPr lang="en-AU" sz="2000" dirty="0"/>
          </a:p>
          <a:p>
            <a:pPr marL="0" indent="0">
              <a:buNone/>
            </a:pPr>
            <a:r>
              <a:rPr lang="en-AU" sz="2000" dirty="0"/>
              <a:t>Two topics are studied in this unit — one from Topics 1–5 and one from Topics 6–12. </a:t>
            </a:r>
            <a:r>
              <a:rPr lang="en-AU" sz="2000" dirty="0" smtClean="0"/>
              <a:t> Schools </a:t>
            </a:r>
            <a:r>
              <a:rPr lang="en-AU" sz="2000" dirty="0"/>
              <a:t>choose one study of power from: </a:t>
            </a:r>
          </a:p>
          <a:p>
            <a:r>
              <a:rPr lang="en-AU" sz="2000" dirty="0" smtClean="0"/>
              <a:t>Topic </a:t>
            </a:r>
            <a:r>
              <a:rPr lang="en-AU" sz="2000" dirty="0"/>
              <a:t>1: Egypt — New Kingdom Imperialism </a:t>
            </a:r>
          </a:p>
          <a:p>
            <a:r>
              <a:rPr lang="en-AU" sz="2000" dirty="0" smtClean="0"/>
              <a:t>Topic </a:t>
            </a:r>
            <a:r>
              <a:rPr lang="en-AU" sz="2000" dirty="0"/>
              <a:t>2: Greece — the Persian Wars </a:t>
            </a:r>
          </a:p>
          <a:p>
            <a:r>
              <a:rPr lang="en-AU" sz="2000" dirty="0" smtClean="0"/>
              <a:t>Topic </a:t>
            </a:r>
            <a:r>
              <a:rPr lang="en-AU" sz="2000" dirty="0"/>
              <a:t>3: Greece — the Peloponnesian War </a:t>
            </a:r>
          </a:p>
          <a:p>
            <a:r>
              <a:rPr lang="en-AU" sz="2000" dirty="0" smtClean="0"/>
              <a:t>Topic </a:t>
            </a:r>
            <a:r>
              <a:rPr lang="en-AU" sz="2000" dirty="0"/>
              <a:t>4: Rome — the Punic Wars </a:t>
            </a:r>
          </a:p>
          <a:p>
            <a:r>
              <a:rPr lang="en-AU" sz="2000" dirty="0" smtClean="0">
                <a:solidFill>
                  <a:srgbClr val="FF0000"/>
                </a:solidFill>
              </a:rPr>
              <a:t>Topic </a:t>
            </a:r>
            <a:r>
              <a:rPr lang="en-AU" sz="2000" dirty="0">
                <a:solidFill>
                  <a:srgbClr val="FF0000"/>
                </a:solidFill>
              </a:rPr>
              <a:t>5: Rome — Civil War and the breakdown of the Republic. </a:t>
            </a:r>
          </a:p>
          <a:p>
            <a:endParaRPr lang="en-AU" dirty="0"/>
          </a:p>
        </p:txBody>
      </p:sp>
      <p:sp>
        <p:nvSpPr>
          <p:cNvPr id="4" name="Content Placeholder 3"/>
          <p:cNvSpPr>
            <a:spLocks noGrp="1"/>
          </p:cNvSpPr>
          <p:nvPr>
            <p:ph sz="half" idx="2"/>
          </p:nvPr>
        </p:nvSpPr>
        <p:spPr>
          <a:xfrm>
            <a:off x="6256839" y="2470483"/>
            <a:ext cx="5405772" cy="4058653"/>
          </a:xfrm>
        </p:spPr>
        <p:txBody>
          <a:bodyPr>
            <a:normAutofit fontScale="92500" lnSpcReduction="10000"/>
          </a:bodyPr>
          <a:lstStyle/>
          <a:p>
            <a:pPr marL="0" indent="0">
              <a:buNone/>
            </a:pPr>
            <a:r>
              <a:rPr lang="en-AU" sz="2000" dirty="0" smtClean="0"/>
              <a:t>QCAA </a:t>
            </a:r>
            <a:r>
              <a:rPr lang="en-AU" sz="2000" dirty="0"/>
              <a:t>will nominate one topic that will be the basis for external assessment from: </a:t>
            </a:r>
          </a:p>
          <a:p>
            <a:r>
              <a:rPr lang="en-AU" sz="2000" dirty="0" smtClean="0"/>
              <a:t>Topic </a:t>
            </a:r>
            <a:r>
              <a:rPr lang="en-AU" sz="2000" dirty="0"/>
              <a:t>6: Thutmose III </a:t>
            </a:r>
          </a:p>
          <a:p>
            <a:r>
              <a:rPr lang="en-AU" sz="2000" dirty="0" smtClean="0"/>
              <a:t>Topic </a:t>
            </a:r>
            <a:r>
              <a:rPr lang="en-AU" sz="2000" dirty="0"/>
              <a:t>7: Rameses II </a:t>
            </a:r>
          </a:p>
          <a:p>
            <a:r>
              <a:rPr lang="en-AU" sz="2000" dirty="0" smtClean="0"/>
              <a:t>Topic </a:t>
            </a:r>
            <a:r>
              <a:rPr lang="en-AU" sz="2000" dirty="0"/>
              <a:t>8: </a:t>
            </a:r>
            <a:r>
              <a:rPr lang="en-AU" sz="2000" dirty="0" err="1"/>
              <a:t>Themistokles</a:t>
            </a:r>
            <a:r>
              <a:rPr lang="en-AU" sz="2000" dirty="0"/>
              <a:t> </a:t>
            </a:r>
          </a:p>
          <a:p>
            <a:r>
              <a:rPr lang="en-AU" sz="2000" dirty="0" smtClean="0"/>
              <a:t>Topic </a:t>
            </a:r>
            <a:r>
              <a:rPr lang="en-AU" sz="2000" dirty="0"/>
              <a:t>9: </a:t>
            </a:r>
            <a:r>
              <a:rPr lang="en-AU" sz="2000" dirty="0" err="1"/>
              <a:t>Alkibiades</a:t>
            </a:r>
            <a:r>
              <a:rPr lang="en-AU" sz="2000" dirty="0"/>
              <a:t> </a:t>
            </a:r>
          </a:p>
          <a:p>
            <a:r>
              <a:rPr lang="en-AU" sz="2000" dirty="0" smtClean="0"/>
              <a:t>Topic </a:t>
            </a:r>
            <a:r>
              <a:rPr lang="en-AU" sz="2000" dirty="0"/>
              <a:t>10: Scipio </a:t>
            </a:r>
            <a:r>
              <a:rPr lang="en-AU" sz="2000" dirty="0" err="1"/>
              <a:t>Africanus</a:t>
            </a:r>
            <a:r>
              <a:rPr lang="en-AU" sz="2000" dirty="0"/>
              <a:t> </a:t>
            </a:r>
          </a:p>
          <a:p>
            <a:r>
              <a:rPr lang="en-AU" sz="2000" dirty="0" smtClean="0"/>
              <a:t>Topic </a:t>
            </a:r>
            <a:r>
              <a:rPr lang="en-AU" sz="2000" dirty="0"/>
              <a:t>11: Julius Caesar </a:t>
            </a:r>
          </a:p>
          <a:p>
            <a:r>
              <a:rPr lang="en-AU" sz="2000" dirty="0" smtClean="0">
                <a:solidFill>
                  <a:srgbClr val="FF0000"/>
                </a:solidFill>
              </a:rPr>
              <a:t>Topic </a:t>
            </a:r>
            <a:r>
              <a:rPr lang="en-AU" sz="2000" dirty="0">
                <a:solidFill>
                  <a:srgbClr val="FF0000"/>
                </a:solidFill>
              </a:rPr>
              <a:t>12: Augustus. </a:t>
            </a:r>
          </a:p>
        </p:txBody>
      </p:sp>
    </p:spTree>
    <p:extLst>
      <p:ext uri="{BB962C8B-B14F-4D97-AF65-F5344CB8AC3E}">
        <p14:creationId xmlns:p14="http://schemas.microsoft.com/office/powerpoint/2010/main" val="4206417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t>Course Structure </a:t>
            </a:r>
            <a:endParaRPr lang="en-AU" b="1" dirty="0"/>
          </a:p>
        </p:txBody>
      </p:sp>
      <p:sp>
        <p:nvSpPr>
          <p:cNvPr id="3" name="Content Placeholder 2"/>
          <p:cNvSpPr>
            <a:spLocks noGrp="1"/>
          </p:cNvSpPr>
          <p:nvPr>
            <p:ph sz="half" idx="1"/>
          </p:nvPr>
        </p:nvSpPr>
        <p:spPr>
          <a:xfrm>
            <a:off x="545432" y="2603501"/>
            <a:ext cx="5434680" cy="2032667"/>
          </a:xfrm>
          <a:solidFill>
            <a:schemeClr val="accent2">
              <a:lumMod val="20000"/>
              <a:lumOff val="80000"/>
            </a:schemeClr>
          </a:solidFill>
        </p:spPr>
        <p:txBody>
          <a:bodyPr>
            <a:normAutofit/>
          </a:bodyPr>
          <a:lstStyle/>
          <a:p>
            <a:r>
              <a:rPr lang="en-AU" sz="2000" b="1" u="sng" dirty="0" smtClean="0"/>
              <a:t>Unit overview </a:t>
            </a:r>
          </a:p>
          <a:p>
            <a:r>
              <a:rPr lang="en-AU" sz="2000" dirty="0" smtClean="0"/>
              <a:t>Each unit consists of 2 topics </a:t>
            </a:r>
          </a:p>
          <a:p>
            <a:r>
              <a:rPr lang="en-AU" sz="2000" dirty="0" smtClean="0"/>
              <a:t>Unit 1 and 2 </a:t>
            </a:r>
            <a:r>
              <a:rPr lang="en-AU" sz="2000" dirty="0" smtClean="0"/>
              <a:t>go </a:t>
            </a:r>
            <a:r>
              <a:rPr lang="en-AU" sz="2000" dirty="0" smtClean="0"/>
              <a:t>for </a:t>
            </a:r>
            <a:r>
              <a:rPr lang="en-AU" sz="2000" dirty="0" smtClean="0"/>
              <a:t>15 weeks </a:t>
            </a:r>
            <a:r>
              <a:rPr lang="en-AU" sz="2000" dirty="0" smtClean="0"/>
              <a:t>each. </a:t>
            </a:r>
          </a:p>
          <a:p>
            <a:r>
              <a:rPr lang="en-AU" sz="2000" dirty="0" smtClean="0"/>
              <a:t>Unit 3 and 4 </a:t>
            </a:r>
            <a:r>
              <a:rPr lang="en-AU" sz="2000" dirty="0" smtClean="0"/>
              <a:t>go</a:t>
            </a:r>
            <a:r>
              <a:rPr lang="en-AU" sz="2000" dirty="0" smtClean="0"/>
              <a:t> </a:t>
            </a:r>
            <a:r>
              <a:rPr lang="en-AU" sz="2000" dirty="0" smtClean="0"/>
              <a:t>for </a:t>
            </a:r>
            <a:r>
              <a:rPr lang="en-AU" sz="2000" dirty="0" smtClean="0"/>
              <a:t>18 </a:t>
            </a:r>
            <a:r>
              <a:rPr lang="en-AU" sz="2000" dirty="0" smtClean="0"/>
              <a:t>weeks each. </a:t>
            </a:r>
          </a:p>
        </p:txBody>
      </p:sp>
      <p:sp>
        <p:nvSpPr>
          <p:cNvPr id="4" name="Content Placeholder 3"/>
          <p:cNvSpPr>
            <a:spLocks noGrp="1"/>
          </p:cNvSpPr>
          <p:nvPr>
            <p:ph sz="half" idx="2"/>
          </p:nvPr>
        </p:nvSpPr>
        <p:spPr>
          <a:xfrm>
            <a:off x="6208712" y="2603500"/>
            <a:ext cx="5437856" cy="3861468"/>
          </a:xfrm>
          <a:solidFill>
            <a:srgbClr val="00B050">
              <a:alpha val="47000"/>
            </a:srgbClr>
          </a:solidFill>
        </p:spPr>
        <p:txBody>
          <a:bodyPr>
            <a:normAutofit/>
          </a:bodyPr>
          <a:lstStyle/>
          <a:p>
            <a:r>
              <a:rPr lang="en-AU" sz="2000" b="1" u="sng" dirty="0" smtClean="0"/>
              <a:t>Assessment</a:t>
            </a:r>
          </a:p>
          <a:p>
            <a:r>
              <a:rPr lang="en-AU" sz="2000" dirty="0" smtClean="0"/>
              <a:t>There ore 4 types of assessment:</a:t>
            </a:r>
          </a:p>
          <a:p>
            <a:pPr lvl="1"/>
            <a:r>
              <a:rPr lang="en-AU" sz="2000" dirty="0"/>
              <a:t>Examination — Short responses to historical sources 	</a:t>
            </a:r>
          </a:p>
          <a:p>
            <a:pPr lvl="1"/>
            <a:r>
              <a:rPr lang="en-AU" sz="2000" dirty="0" smtClean="0"/>
              <a:t>Investigation </a:t>
            </a:r>
            <a:r>
              <a:rPr lang="en-AU" sz="2000" dirty="0"/>
              <a:t>— independent source investigation 	</a:t>
            </a:r>
          </a:p>
          <a:p>
            <a:pPr lvl="1"/>
            <a:r>
              <a:rPr lang="en-AU" sz="2000" dirty="0"/>
              <a:t>Investigation — historical essay based on research 	</a:t>
            </a:r>
          </a:p>
          <a:p>
            <a:pPr lvl="1"/>
            <a:r>
              <a:rPr lang="en-AU" sz="2000" dirty="0"/>
              <a:t>Examination — essay in response to historical sources 	</a:t>
            </a:r>
          </a:p>
          <a:p>
            <a:pPr lvl="1"/>
            <a:endParaRPr lang="en-AU" dirty="0" smtClean="0"/>
          </a:p>
        </p:txBody>
      </p:sp>
      <p:sp>
        <p:nvSpPr>
          <p:cNvPr id="5" name="TextBox 4"/>
          <p:cNvSpPr txBox="1"/>
          <p:nvPr/>
        </p:nvSpPr>
        <p:spPr>
          <a:xfrm>
            <a:off x="433137" y="4958872"/>
            <a:ext cx="5546975" cy="1323439"/>
          </a:xfrm>
          <a:prstGeom prst="rect">
            <a:avLst/>
          </a:prstGeom>
          <a:solidFill>
            <a:srgbClr val="00B0F0">
              <a:alpha val="59000"/>
            </a:srgbClr>
          </a:solidFill>
        </p:spPr>
        <p:txBody>
          <a:bodyPr wrap="square" rtlCol="0">
            <a:spAutoFit/>
          </a:bodyPr>
          <a:lstStyle/>
          <a:p>
            <a:r>
              <a:rPr lang="en-AU" sz="2000" b="1" dirty="0" smtClean="0"/>
              <a:t>The topics that have been investigated in the past are in red, however may change depending on the teacher, student interest, and available resources </a:t>
            </a:r>
            <a:endParaRPr lang="en-AU" sz="2000" b="1" dirty="0"/>
          </a:p>
        </p:txBody>
      </p:sp>
    </p:spTree>
    <p:extLst>
      <p:ext uri="{BB962C8B-B14F-4D97-AF65-F5344CB8AC3E}">
        <p14:creationId xmlns:p14="http://schemas.microsoft.com/office/powerpoint/2010/main" val="2722714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5606" cy="6858000"/>
          </a:xfrm>
          <a:prstGeom prst="rect">
            <a:avLst/>
          </a:prstGeom>
        </p:spPr>
      </p:pic>
    </p:spTree>
    <p:extLst>
      <p:ext uri="{BB962C8B-B14F-4D97-AF65-F5344CB8AC3E}">
        <p14:creationId xmlns:p14="http://schemas.microsoft.com/office/powerpoint/2010/main" val="2135896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33036"/>
            <a:ext cx="8761413" cy="706964"/>
          </a:xfrm>
        </p:spPr>
        <p:txBody>
          <a:bodyPr/>
          <a:lstStyle/>
          <a:p>
            <a:r>
              <a:rPr lang="en-AU" dirty="0"/>
              <a:t/>
            </a:r>
            <a:br>
              <a:rPr lang="en-AU" dirty="0"/>
            </a:br>
            <a:r>
              <a:rPr lang="en-AU" dirty="0"/>
              <a:t> </a:t>
            </a:r>
            <a:r>
              <a:rPr lang="en-AU" b="1" dirty="0"/>
              <a:t>Unit 1: Investigating the Ancient World</a:t>
            </a:r>
            <a:endParaRPr lang="en-AU" dirty="0"/>
          </a:p>
        </p:txBody>
      </p:sp>
      <p:sp>
        <p:nvSpPr>
          <p:cNvPr id="3" name="Content Placeholder 2"/>
          <p:cNvSpPr>
            <a:spLocks noGrp="1"/>
          </p:cNvSpPr>
          <p:nvPr>
            <p:ph idx="1"/>
          </p:nvPr>
        </p:nvSpPr>
        <p:spPr>
          <a:xfrm>
            <a:off x="529390" y="2277979"/>
            <a:ext cx="11197390" cy="4203031"/>
          </a:xfrm>
        </p:spPr>
        <p:txBody>
          <a:bodyPr>
            <a:normAutofit lnSpcReduction="10000"/>
          </a:bodyPr>
          <a:lstStyle/>
          <a:p>
            <a:pPr marL="0" indent="0">
              <a:buNone/>
            </a:pPr>
            <a:r>
              <a:rPr lang="en-AU" dirty="0" smtClean="0"/>
              <a:t> </a:t>
            </a:r>
            <a:r>
              <a:rPr lang="en-AU" b="1" dirty="0"/>
              <a:t>Unit description </a:t>
            </a:r>
            <a:endParaRPr lang="en-AU" dirty="0"/>
          </a:p>
          <a:p>
            <a:pPr marL="0" indent="0">
              <a:buNone/>
            </a:pPr>
            <a:r>
              <a:rPr lang="en-AU" dirty="0"/>
              <a:t>In Unit 1, students investigate how the ancient past has been represented. Students explore the remaining sources and how they have been interpreted. Students focus on issues relevant to the investigation of the Ancient World in order to develop the skills of historiography. Students study issues related to evidence, including authentication, preservation, ownership and/or display of material from the Ancient World. Students also investigate how people lived in the Ancient World through an examination of the evidence of the social, political and economic institutions, and other significant features of society. The key conceptual understandings of this unit include: reliability and usefulness of sources; custodianship of the past; interpretations, representations and perspectives; the nature of evidence; continuity and change; cause and effect; significance; empathy; and contestability. </a:t>
            </a:r>
          </a:p>
          <a:p>
            <a:pPr marL="0" indent="0">
              <a:buNone/>
            </a:pPr>
            <a:r>
              <a:rPr lang="en-AU" b="1" dirty="0" smtClean="0"/>
              <a:t>Key </a:t>
            </a:r>
            <a:r>
              <a:rPr lang="en-AU" b="1" dirty="0"/>
              <a:t>inquiry questions </a:t>
            </a:r>
            <a:r>
              <a:rPr lang="en-AU" b="1" dirty="0" smtClean="0"/>
              <a:t>for </a:t>
            </a:r>
            <a:r>
              <a:rPr lang="en-AU" b="1" dirty="0"/>
              <a:t>this unit: </a:t>
            </a:r>
          </a:p>
          <a:p>
            <a:r>
              <a:rPr lang="en-AU" dirty="0" smtClean="0"/>
              <a:t>What </a:t>
            </a:r>
            <a:r>
              <a:rPr lang="en-AU" dirty="0"/>
              <a:t>can archaeological evidence tell us about the lives of ancient peoples? </a:t>
            </a:r>
          </a:p>
          <a:p>
            <a:r>
              <a:rPr lang="en-AU" dirty="0" smtClean="0"/>
              <a:t>How </a:t>
            </a:r>
            <a:r>
              <a:rPr lang="en-AU" dirty="0"/>
              <a:t>do ancient societies reflect the attitudes, beliefs and behaviours of ancient peoples? </a:t>
            </a:r>
          </a:p>
        </p:txBody>
      </p:sp>
    </p:spTree>
    <p:extLst>
      <p:ext uri="{BB962C8B-B14F-4D97-AF65-F5344CB8AC3E}">
        <p14:creationId xmlns:p14="http://schemas.microsoft.com/office/powerpoint/2010/main" val="2893547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111993" cy="706964"/>
          </a:xfrm>
        </p:spPr>
        <p:txBody>
          <a:bodyPr/>
          <a:lstStyle/>
          <a:p>
            <a:r>
              <a:rPr lang="en-AU" b="1" dirty="0"/>
              <a:t>Unit 1: Investigating the Ancient World</a:t>
            </a:r>
            <a:endParaRPr lang="en-AU" dirty="0"/>
          </a:p>
        </p:txBody>
      </p:sp>
      <p:sp>
        <p:nvSpPr>
          <p:cNvPr id="3" name="Content Placeholder 2"/>
          <p:cNvSpPr>
            <a:spLocks noGrp="1"/>
          </p:cNvSpPr>
          <p:nvPr>
            <p:ph idx="1"/>
          </p:nvPr>
        </p:nvSpPr>
        <p:spPr>
          <a:xfrm>
            <a:off x="401053" y="2277979"/>
            <a:ext cx="11213431" cy="4267200"/>
          </a:xfrm>
        </p:spPr>
        <p:txBody>
          <a:bodyPr>
            <a:normAutofit lnSpcReduction="10000"/>
          </a:bodyPr>
          <a:lstStyle/>
          <a:p>
            <a:pPr marL="0" indent="0">
              <a:buNone/>
            </a:pPr>
            <a:r>
              <a:rPr lang="en-AU" sz="2400" b="1" dirty="0" smtClean="0"/>
              <a:t>Unit </a:t>
            </a:r>
            <a:r>
              <a:rPr lang="en-AU" sz="2400" b="1" dirty="0"/>
              <a:t>requirements </a:t>
            </a:r>
            <a:endParaRPr lang="en-AU" sz="2400" dirty="0"/>
          </a:p>
          <a:p>
            <a:pPr marL="0" indent="0">
              <a:buNone/>
            </a:pPr>
            <a:r>
              <a:rPr lang="en-AU" sz="2400" dirty="0"/>
              <a:t>Students will complete two topics — </a:t>
            </a:r>
            <a:r>
              <a:rPr lang="en-AU" sz="2400" dirty="0">
                <a:solidFill>
                  <a:srgbClr val="FF0000"/>
                </a:solidFill>
              </a:rPr>
              <a:t>Topic 1: Digging up the past</a:t>
            </a:r>
            <a:r>
              <a:rPr lang="en-AU" sz="2400" dirty="0"/>
              <a:t>, and a choice of topic from the following: </a:t>
            </a:r>
          </a:p>
          <a:p>
            <a:r>
              <a:rPr lang="en-AU" sz="2400" dirty="0" smtClean="0"/>
              <a:t>Topic </a:t>
            </a:r>
            <a:r>
              <a:rPr lang="en-AU" sz="2400" dirty="0"/>
              <a:t>2: Ancient societies — Slavery </a:t>
            </a:r>
          </a:p>
          <a:p>
            <a:r>
              <a:rPr lang="en-AU" sz="2400" dirty="0" smtClean="0"/>
              <a:t>Topic </a:t>
            </a:r>
            <a:r>
              <a:rPr lang="en-AU" sz="2400" dirty="0"/>
              <a:t>3: Ancient societies — Art and architecture </a:t>
            </a:r>
          </a:p>
          <a:p>
            <a:r>
              <a:rPr lang="en-AU" sz="2400" dirty="0" smtClean="0"/>
              <a:t>Topic </a:t>
            </a:r>
            <a:r>
              <a:rPr lang="en-AU" sz="2400" dirty="0"/>
              <a:t>4: Ancient societies — Weapons and warfare </a:t>
            </a:r>
          </a:p>
          <a:p>
            <a:r>
              <a:rPr lang="en-AU" sz="2400" dirty="0" smtClean="0"/>
              <a:t>Topic </a:t>
            </a:r>
            <a:r>
              <a:rPr lang="en-AU" sz="2400" dirty="0"/>
              <a:t>5: Ancient societies — Technology and engineering </a:t>
            </a:r>
          </a:p>
          <a:p>
            <a:r>
              <a:rPr lang="en-AU" sz="2400" dirty="0" smtClean="0"/>
              <a:t>Topic </a:t>
            </a:r>
            <a:r>
              <a:rPr lang="en-AU" sz="2400" dirty="0"/>
              <a:t>6: Ancient societies — The family </a:t>
            </a:r>
          </a:p>
          <a:p>
            <a:r>
              <a:rPr lang="en-AU" sz="2400" dirty="0" smtClean="0">
                <a:solidFill>
                  <a:srgbClr val="FF0000"/>
                </a:solidFill>
              </a:rPr>
              <a:t>Topic </a:t>
            </a:r>
            <a:r>
              <a:rPr lang="en-AU" sz="2400" dirty="0">
                <a:solidFill>
                  <a:srgbClr val="FF0000"/>
                </a:solidFill>
              </a:rPr>
              <a:t>7: Ancient societies — Beliefs, rituals and funerary practices</a:t>
            </a:r>
            <a:r>
              <a:rPr lang="en-AU" sz="2400" dirty="0"/>
              <a:t>. </a:t>
            </a:r>
          </a:p>
          <a:p>
            <a:endParaRPr lang="en-AU" dirty="0"/>
          </a:p>
        </p:txBody>
      </p:sp>
    </p:spTree>
    <p:extLst>
      <p:ext uri="{BB962C8B-B14F-4D97-AF65-F5344CB8AC3E}">
        <p14:creationId xmlns:p14="http://schemas.microsoft.com/office/powerpoint/2010/main" val="2062942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54954" y="973668"/>
            <a:ext cx="9288457" cy="1159932"/>
          </a:xfrm>
        </p:spPr>
        <p:txBody>
          <a:bodyPr/>
          <a:lstStyle/>
          <a:p>
            <a:pPr algn="ctr"/>
            <a:r>
              <a:rPr lang="en-AU" sz="3200" b="1" dirty="0"/>
              <a:t>The Ancient societies </a:t>
            </a:r>
            <a:r>
              <a:rPr lang="en-AU" sz="3200" b="1" dirty="0" smtClean="0"/>
              <a:t>that </a:t>
            </a:r>
            <a:r>
              <a:rPr lang="en-AU" sz="3200" b="1" dirty="0"/>
              <a:t>may be selected are: </a:t>
            </a:r>
            <a:r>
              <a:rPr lang="en-AU" b="1" dirty="0"/>
              <a:t/>
            </a:r>
            <a:br>
              <a:rPr lang="en-AU" b="1" dirty="0"/>
            </a:br>
            <a:endParaRPr lang="en-AU" b="1" dirty="0"/>
          </a:p>
        </p:txBody>
      </p:sp>
      <p:sp>
        <p:nvSpPr>
          <p:cNvPr id="3" name="Content Placeholder 2"/>
          <p:cNvSpPr>
            <a:spLocks noGrp="1"/>
          </p:cNvSpPr>
          <p:nvPr>
            <p:ph sz="half" idx="1"/>
          </p:nvPr>
        </p:nvSpPr>
        <p:spPr>
          <a:xfrm>
            <a:off x="545432" y="2603500"/>
            <a:ext cx="5434680" cy="3845426"/>
          </a:xfrm>
        </p:spPr>
        <p:txBody>
          <a:bodyPr>
            <a:normAutofit lnSpcReduction="10000"/>
          </a:bodyPr>
          <a:lstStyle/>
          <a:p>
            <a:r>
              <a:rPr lang="en-AU" sz="2400" dirty="0" smtClean="0"/>
              <a:t>Old </a:t>
            </a:r>
            <a:r>
              <a:rPr lang="en-AU" sz="2400" dirty="0"/>
              <a:t>Kingdom Egypt (3rd to 6th Dynasty) </a:t>
            </a:r>
          </a:p>
          <a:p>
            <a:r>
              <a:rPr lang="en-AU" sz="2400" dirty="0" smtClean="0"/>
              <a:t>Egypt </a:t>
            </a:r>
            <a:r>
              <a:rPr lang="en-AU" sz="2400" dirty="0"/>
              <a:t>in the </a:t>
            </a:r>
            <a:r>
              <a:rPr lang="en-AU" sz="2400" dirty="0" err="1"/>
              <a:t>Ramesside</a:t>
            </a:r>
            <a:r>
              <a:rPr lang="en-AU" sz="2400" dirty="0"/>
              <a:t> Period (19th and 20th Dynasties) </a:t>
            </a:r>
          </a:p>
          <a:p>
            <a:r>
              <a:rPr lang="en-AU" sz="2400" dirty="0" smtClean="0"/>
              <a:t> </a:t>
            </a:r>
            <a:r>
              <a:rPr lang="en-AU" sz="2400" dirty="0"/>
              <a:t>Israel and Judah (961–586 BCE) </a:t>
            </a:r>
          </a:p>
          <a:p>
            <a:r>
              <a:rPr lang="en-AU" sz="2400" dirty="0" smtClean="0"/>
              <a:t> </a:t>
            </a:r>
            <a:r>
              <a:rPr lang="en-AU" sz="2400" dirty="0"/>
              <a:t>Archaic Greece (900–600 BCE) </a:t>
            </a:r>
          </a:p>
          <a:p>
            <a:r>
              <a:rPr lang="en-AU" sz="2400" dirty="0" smtClean="0"/>
              <a:t> </a:t>
            </a:r>
            <a:r>
              <a:rPr lang="en-AU" sz="2400" dirty="0"/>
              <a:t>Roman society (753–133 BCE) </a:t>
            </a:r>
          </a:p>
          <a:p>
            <a:r>
              <a:rPr lang="en-AU" sz="2400" dirty="0" smtClean="0"/>
              <a:t>•Persian </a:t>
            </a:r>
            <a:r>
              <a:rPr lang="en-AU" sz="2400" dirty="0"/>
              <a:t>society (559–330 BCE) </a:t>
            </a:r>
          </a:p>
          <a:p>
            <a:endParaRPr lang="en-AU" dirty="0"/>
          </a:p>
        </p:txBody>
      </p:sp>
      <p:sp>
        <p:nvSpPr>
          <p:cNvPr id="5" name="Content Placeholder 4"/>
          <p:cNvSpPr>
            <a:spLocks noGrp="1"/>
          </p:cNvSpPr>
          <p:nvPr>
            <p:ph sz="half" idx="2"/>
          </p:nvPr>
        </p:nvSpPr>
        <p:spPr>
          <a:xfrm>
            <a:off x="6208712" y="2603499"/>
            <a:ext cx="5453899" cy="3957721"/>
          </a:xfrm>
        </p:spPr>
        <p:txBody>
          <a:bodyPr>
            <a:normAutofit lnSpcReduction="10000"/>
          </a:bodyPr>
          <a:lstStyle/>
          <a:p>
            <a:r>
              <a:rPr lang="en-AU" dirty="0"/>
              <a:t> </a:t>
            </a:r>
            <a:r>
              <a:rPr lang="en-AU" sz="2400" dirty="0"/>
              <a:t>Spartan society (c. 700–371 BCE) </a:t>
            </a:r>
          </a:p>
          <a:p>
            <a:r>
              <a:rPr lang="en-AU" sz="2400" dirty="0"/>
              <a:t> Indian society in the </a:t>
            </a:r>
            <a:r>
              <a:rPr lang="en-AU" sz="2400" dirty="0" err="1"/>
              <a:t>Mauryan</a:t>
            </a:r>
            <a:r>
              <a:rPr lang="en-AU" sz="2400" dirty="0"/>
              <a:t> Empire (321–185 BCE) </a:t>
            </a:r>
          </a:p>
          <a:p>
            <a:r>
              <a:rPr lang="en-AU" sz="2400" dirty="0"/>
              <a:t> Ptolemaic Egypt (331–31 BCE) </a:t>
            </a:r>
          </a:p>
          <a:p>
            <a:r>
              <a:rPr lang="en-AU" sz="2400" dirty="0"/>
              <a:t> Ancient China in the Qin and Han Dynasties (221 BCE – 220 CE) </a:t>
            </a:r>
          </a:p>
          <a:p>
            <a:r>
              <a:rPr lang="en-AU" sz="2400" dirty="0"/>
              <a:t> The Early Christians (to 337 CE) </a:t>
            </a:r>
          </a:p>
          <a:p>
            <a:r>
              <a:rPr lang="en-AU" sz="2400" dirty="0"/>
              <a:t> The Celts (1200 BCE – 60 CE) </a:t>
            </a:r>
          </a:p>
          <a:p>
            <a:r>
              <a:rPr lang="en-AU" sz="2400" dirty="0"/>
              <a:t> </a:t>
            </a:r>
            <a:r>
              <a:rPr lang="en-AU" sz="2400" dirty="0">
                <a:solidFill>
                  <a:srgbClr val="FF0000"/>
                </a:solidFill>
              </a:rPr>
              <a:t>The Vikings (700–1100 CE) </a:t>
            </a:r>
          </a:p>
          <a:p>
            <a:endParaRPr lang="en-AU" dirty="0"/>
          </a:p>
        </p:txBody>
      </p:sp>
    </p:spTree>
    <p:extLst>
      <p:ext uri="{BB962C8B-B14F-4D97-AF65-F5344CB8AC3E}">
        <p14:creationId xmlns:p14="http://schemas.microsoft.com/office/powerpoint/2010/main" val="206240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049" y="652826"/>
            <a:ext cx="8761413" cy="706964"/>
          </a:xfrm>
        </p:spPr>
        <p:txBody>
          <a:bodyPr/>
          <a:lstStyle/>
          <a:p>
            <a:r>
              <a:rPr lang="en-AU" dirty="0"/>
              <a:t/>
            </a:r>
            <a:br>
              <a:rPr lang="en-AU" dirty="0"/>
            </a:br>
            <a:r>
              <a:rPr lang="en-AU" dirty="0"/>
              <a:t> </a:t>
            </a:r>
            <a:r>
              <a:rPr lang="en-AU" b="1" dirty="0"/>
              <a:t>Unit 2: Personalities in their times </a:t>
            </a:r>
            <a:endParaRPr lang="en-AU" dirty="0"/>
          </a:p>
        </p:txBody>
      </p:sp>
      <p:sp>
        <p:nvSpPr>
          <p:cNvPr id="3" name="Content Placeholder 2"/>
          <p:cNvSpPr>
            <a:spLocks noGrp="1"/>
          </p:cNvSpPr>
          <p:nvPr>
            <p:ph idx="1"/>
          </p:nvPr>
        </p:nvSpPr>
        <p:spPr>
          <a:xfrm>
            <a:off x="593558" y="2374232"/>
            <a:ext cx="11053010" cy="4026568"/>
          </a:xfrm>
        </p:spPr>
        <p:txBody>
          <a:bodyPr>
            <a:normAutofit/>
          </a:bodyPr>
          <a:lstStyle/>
          <a:p>
            <a:pPr marL="0" indent="0">
              <a:buNone/>
            </a:pPr>
            <a:r>
              <a:rPr lang="en-AU" b="1" dirty="0" smtClean="0"/>
              <a:t>Unit </a:t>
            </a:r>
            <a:r>
              <a:rPr lang="en-AU" b="1" dirty="0"/>
              <a:t>description </a:t>
            </a:r>
            <a:endParaRPr lang="en-AU" dirty="0"/>
          </a:p>
          <a:p>
            <a:pPr marL="0" indent="0">
              <a:buNone/>
            </a:pPr>
            <a:r>
              <a:rPr lang="en-AU" dirty="0"/>
              <a:t>In Unit 2, students investigate key personalities of the Ancient World in the context of their times. Students examine the social, political and economic institutions in which the personality is positioned and focus on an analysis and evaluation of the differing ways in which they have been interpreted and represented from ancient to modern times. Students consider the attributes that characterise a significant ancient personality and the driving forces behind such individuals. In this unit there is a focus on the key conceptual understandings of: context, reliability and usefulness of sources; perspectives and representation; evidence; continuity and change; cause and effect; significance; empathy; and contestability. </a:t>
            </a:r>
          </a:p>
          <a:p>
            <a:pPr marL="0" indent="0">
              <a:buNone/>
            </a:pPr>
            <a:r>
              <a:rPr lang="en-AU" b="1" dirty="0"/>
              <a:t>Key inquiry questions for this unit: </a:t>
            </a:r>
          </a:p>
          <a:p>
            <a:r>
              <a:rPr lang="en-AU" dirty="0" smtClean="0"/>
              <a:t>What </a:t>
            </a:r>
            <a:r>
              <a:rPr lang="en-AU" dirty="0"/>
              <a:t>were the motivations, attributes and achievements of significant ancient personalities? </a:t>
            </a:r>
          </a:p>
          <a:p>
            <a:r>
              <a:rPr lang="en-AU" dirty="0" smtClean="0"/>
              <a:t>Are </a:t>
            </a:r>
            <a:r>
              <a:rPr lang="en-AU" dirty="0"/>
              <a:t>great leaders born, not made? Do people make history or are they a product of history? </a:t>
            </a:r>
          </a:p>
          <a:p>
            <a:endParaRPr lang="en-AU" dirty="0"/>
          </a:p>
        </p:txBody>
      </p:sp>
    </p:spTree>
    <p:extLst>
      <p:ext uri="{BB962C8B-B14F-4D97-AF65-F5344CB8AC3E}">
        <p14:creationId xmlns:p14="http://schemas.microsoft.com/office/powerpoint/2010/main" val="1022049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a:t>Unit 2: Personalities in their times </a:t>
            </a:r>
            <a:endParaRPr lang="en-AU" dirty="0"/>
          </a:p>
        </p:txBody>
      </p:sp>
      <p:sp>
        <p:nvSpPr>
          <p:cNvPr id="3" name="Content Placeholder 2"/>
          <p:cNvSpPr>
            <a:spLocks noGrp="1"/>
          </p:cNvSpPr>
          <p:nvPr>
            <p:ph sz="half" idx="1"/>
          </p:nvPr>
        </p:nvSpPr>
        <p:spPr>
          <a:xfrm>
            <a:off x="368968" y="2603500"/>
            <a:ext cx="5611144" cy="4332706"/>
          </a:xfrm>
        </p:spPr>
        <p:txBody>
          <a:bodyPr>
            <a:noAutofit/>
          </a:bodyPr>
          <a:lstStyle/>
          <a:p>
            <a:pPr marL="0" indent="0">
              <a:buNone/>
            </a:pPr>
            <a:r>
              <a:rPr lang="en-AU" sz="2000" b="1" dirty="0" smtClean="0"/>
              <a:t>Unit </a:t>
            </a:r>
            <a:r>
              <a:rPr lang="en-AU" sz="2000" b="1" dirty="0"/>
              <a:t>requirements </a:t>
            </a:r>
            <a:endParaRPr lang="en-AU" sz="2000" dirty="0" smtClean="0"/>
          </a:p>
          <a:p>
            <a:pPr marL="0" indent="0">
              <a:buNone/>
            </a:pPr>
            <a:r>
              <a:rPr lang="en-AU" sz="2000" dirty="0" smtClean="0"/>
              <a:t>Two </a:t>
            </a:r>
            <a:r>
              <a:rPr lang="en-AU" sz="2000" dirty="0"/>
              <a:t>topics are studied in this unit. The topics that may be selected are: </a:t>
            </a:r>
          </a:p>
          <a:p>
            <a:r>
              <a:rPr lang="en-AU" sz="2000" dirty="0" smtClean="0"/>
              <a:t>Topic </a:t>
            </a:r>
            <a:r>
              <a:rPr lang="en-AU" sz="2000" dirty="0"/>
              <a:t>1: Hatshepsut </a:t>
            </a:r>
          </a:p>
          <a:p>
            <a:r>
              <a:rPr lang="en-AU" sz="2000" dirty="0" smtClean="0"/>
              <a:t> </a:t>
            </a:r>
            <a:r>
              <a:rPr lang="en-AU" sz="2000" dirty="0">
                <a:solidFill>
                  <a:srgbClr val="FF0000"/>
                </a:solidFill>
              </a:rPr>
              <a:t>Topic 2: Akhenaten </a:t>
            </a:r>
          </a:p>
          <a:p>
            <a:r>
              <a:rPr lang="en-AU" sz="2000" dirty="0" smtClean="0"/>
              <a:t> </a:t>
            </a:r>
            <a:r>
              <a:rPr lang="en-AU" sz="2000" dirty="0"/>
              <a:t>Topic 3: Xerxes </a:t>
            </a:r>
          </a:p>
          <a:p>
            <a:r>
              <a:rPr lang="en-AU" sz="2000" dirty="0" smtClean="0"/>
              <a:t> </a:t>
            </a:r>
            <a:r>
              <a:rPr lang="en-AU" sz="2000" dirty="0"/>
              <a:t>Topic 4: </a:t>
            </a:r>
            <a:r>
              <a:rPr lang="en-AU" sz="2000" dirty="0" err="1"/>
              <a:t>Perikles</a:t>
            </a:r>
            <a:r>
              <a:rPr lang="en-AU" sz="2000" dirty="0"/>
              <a:t> </a:t>
            </a:r>
          </a:p>
          <a:p>
            <a:r>
              <a:rPr lang="en-AU" sz="2000" dirty="0" smtClean="0"/>
              <a:t> </a:t>
            </a:r>
            <a:r>
              <a:rPr lang="en-AU" sz="2000" dirty="0">
                <a:solidFill>
                  <a:srgbClr val="FF0000"/>
                </a:solidFill>
              </a:rPr>
              <a:t>Topic 5: Alexander the Great </a:t>
            </a:r>
          </a:p>
        </p:txBody>
      </p:sp>
      <p:sp>
        <p:nvSpPr>
          <p:cNvPr id="4" name="Content Placeholder 3"/>
          <p:cNvSpPr>
            <a:spLocks noGrp="1"/>
          </p:cNvSpPr>
          <p:nvPr>
            <p:ph sz="half" idx="2"/>
          </p:nvPr>
        </p:nvSpPr>
        <p:spPr>
          <a:xfrm>
            <a:off x="5980112" y="2603500"/>
            <a:ext cx="5698541" cy="3861468"/>
          </a:xfrm>
        </p:spPr>
        <p:txBody>
          <a:bodyPr>
            <a:normAutofit/>
          </a:bodyPr>
          <a:lstStyle/>
          <a:p>
            <a:r>
              <a:rPr lang="en-AU" sz="2000" dirty="0"/>
              <a:t> Topic 6: Hannibal </a:t>
            </a:r>
            <a:r>
              <a:rPr lang="en-AU" sz="2000" dirty="0" err="1"/>
              <a:t>Barca</a:t>
            </a:r>
            <a:r>
              <a:rPr lang="en-AU" sz="2000" dirty="0"/>
              <a:t> </a:t>
            </a:r>
          </a:p>
          <a:p>
            <a:r>
              <a:rPr lang="en-AU" sz="2000" dirty="0"/>
              <a:t> Topic 7: Cleopatra </a:t>
            </a:r>
          </a:p>
          <a:p>
            <a:r>
              <a:rPr lang="en-AU" sz="2000" dirty="0"/>
              <a:t> Topic 8: Agrippina the Younger </a:t>
            </a:r>
          </a:p>
          <a:p>
            <a:r>
              <a:rPr lang="en-AU" sz="2000" dirty="0"/>
              <a:t> Topic 9: Nero </a:t>
            </a:r>
          </a:p>
          <a:p>
            <a:r>
              <a:rPr lang="en-AU" sz="2000" dirty="0"/>
              <a:t> Topic 10: </a:t>
            </a:r>
            <a:r>
              <a:rPr lang="en-AU" sz="2000" dirty="0" err="1"/>
              <a:t>Boudica</a:t>
            </a:r>
            <a:r>
              <a:rPr lang="en-AU" sz="2000" dirty="0"/>
              <a:t> </a:t>
            </a:r>
          </a:p>
          <a:p>
            <a:r>
              <a:rPr lang="en-AU" sz="2000" dirty="0"/>
              <a:t> Topic 11: Cao </a:t>
            </a:r>
            <a:r>
              <a:rPr lang="en-AU" sz="2000" dirty="0" err="1"/>
              <a:t>Cao</a:t>
            </a:r>
            <a:r>
              <a:rPr lang="en-AU" sz="2000" dirty="0"/>
              <a:t> </a:t>
            </a:r>
          </a:p>
          <a:p>
            <a:r>
              <a:rPr lang="en-AU" sz="2000" dirty="0"/>
              <a:t> Topic 12: Saladin (An-Nasir Salah ad-Din Yusuf ibn Ayyub) </a:t>
            </a:r>
          </a:p>
          <a:p>
            <a:r>
              <a:rPr lang="en-AU" sz="2000" dirty="0"/>
              <a:t> Topic 13: Richard the Lionheart </a:t>
            </a:r>
          </a:p>
          <a:p>
            <a:endParaRPr lang="en-AU" dirty="0"/>
          </a:p>
        </p:txBody>
      </p:sp>
    </p:spTree>
    <p:extLst>
      <p:ext uri="{BB962C8B-B14F-4D97-AF65-F5344CB8AC3E}">
        <p14:creationId xmlns:p14="http://schemas.microsoft.com/office/powerpoint/2010/main" val="575366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86063"/>
            <a:ext cx="8761413" cy="894569"/>
          </a:xfrm>
        </p:spPr>
        <p:txBody>
          <a:bodyPr/>
          <a:lstStyle/>
          <a:p>
            <a:pPr algn="ctr"/>
            <a:r>
              <a:rPr lang="en-AU" dirty="0"/>
              <a:t/>
            </a:r>
            <a:br>
              <a:rPr lang="en-AU" dirty="0"/>
            </a:br>
            <a:r>
              <a:rPr lang="en-AU" dirty="0"/>
              <a:t> </a:t>
            </a:r>
            <a:r>
              <a:rPr lang="en-AU" b="1" dirty="0"/>
              <a:t>Unit 3: Reconstructing the Ancient World </a:t>
            </a:r>
            <a:endParaRPr lang="en-AU" dirty="0"/>
          </a:p>
        </p:txBody>
      </p:sp>
      <p:sp>
        <p:nvSpPr>
          <p:cNvPr id="3" name="Content Placeholder 2"/>
          <p:cNvSpPr>
            <a:spLocks noGrp="1"/>
          </p:cNvSpPr>
          <p:nvPr>
            <p:ph idx="1"/>
          </p:nvPr>
        </p:nvSpPr>
        <p:spPr>
          <a:xfrm>
            <a:off x="387927" y="2390274"/>
            <a:ext cx="11370937" cy="4204490"/>
          </a:xfrm>
        </p:spPr>
        <p:txBody>
          <a:bodyPr>
            <a:normAutofit fontScale="92500" lnSpcReduction="10000"/>
          </a:bodyPr>
          <a:lstStyle/>
          <a:p>
            <a:pPr marL="0" indent="0">
              <a:buNone/>
            </a:pPr>
            <a:r>
              <a:rPr lang="en-AU" b="1" dirty="0" smtClean="0"/>
              <a:t>Unit </a:t>
            </a:r>
            <a:r>
              <a:rPr lang="en-AU" b="1" dirty="0"/>
              <a:t>description </a:t>
            </a:r>
            <a:endParaRPr lang="en-AU" dirty="0"/>
          </a:p>
          <a:p>
            <a:pPr marL="0" indent="0">
              <a:buNone/>
            </a:pPr>
            <a:r>
              <a:rPr lang="en-AU" dirty="0"/>
              <a:t>In Unit 3, students investigate significant historical periods through an analysis of relevant archaeological and written sources. Students examine how these sources have been used to construct an understanding of relevant social, political, religious and economic institutions and practices, key events and individuals of a historical period. This unit allows for greater focus on historiography and challenges associated with an interrogation of evidence. Students analyse the usefulness of a wide range of sources and the contribution of research and scholarship to the reconstruction of a historical period. Students develop their understanding of changing interpretations over time and appreciate the contestable nature of history and the value of the ancient past. Key conceptual understandings include: usefulness and reliability of sources, perspectives, interpretations and contestability; evidence; continuity and change; cause and effect; significance; and empathy. </a:t>
            </a:r>
          </a:p>
          <a:p>
            <a:pPr marL="0" indent="0">
              <a:buNone/>
            </a:pPr>
            <a:r>
              <a:rPr lang="en-AU" b="1" dirty="0"/>
              <a:t>Key inquiry questions for this unit: </a:t>
            </a:r>
          </a:p>
          <a:p>
            <a:r>
              <a:rPr lang="en-AU" dirty="0" smtClean="0"/>
              <a:t>How </a:t>
            </a:r>
            <a:r>
              <a:rPr lang="en-AU" dirty="0"/>
              <a:t>is meaning concerning certain periods of history constructed from historical evidence? </a:t>
            </a:r>
          </a:p>
          <a:p>
            <a:r>
              <a:rPr lang="en-AU" dirty="0" smtClean="0"/>
              <a:t>What </a:t>
            </a:r>
            <a:r>
              <a:rPr lang="en-AU" dirty="0"/>
              <a:t>features, achievements and issues distinguish significant historical periods of Antiquity? </a:t>
            </a:r>
          </a:p>
        </p:txBody>
      </p:sp>
    </p:spTree>
    <p:extLst>
      <p:ext uri="{BB962C8B-B14F-4D97-AF65-F5344CB8AC3E}">
        <p14:creationId xmlns:p14="http://schemas.microsoft.com/office/powerpoint/2010/main" val="17061867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2C3C66FEC2034C98390F7896D1B1AF" ma:contentTypeVersion="15" ma:contentTypeDescription="Create a new document." ma:contentTypeScope="" ma:versionID="5439db2001b557d7519223cff16b01a1">
  <xsd:schema xmlns:xsd="http://www.w3.org/2001/XMLSchema" xmlns:xs="http://www.w3.org/2001/XMLSchema" xmlns:p="http://schemas.microsoft.com/office/2006/metadata/properties" xmlns:ns1="http://schemas.microsoft.com/sharepoint/v3" xmlns:ns2="8c44493f-a716-47ad-ad69-9aac5e162ab3" targetNamespace="http://schemas.microsoft.com/office/2006/metadata/properties" ma:root="true" ma:fieldsID="8dcb06a65728117a48cdfedb3b0265da" ns1:_="" ns2:_="">
    <xsd:import namespace="http://schemas.microsoft.com/sharepoint/v3"/>
    <xsd:import namespace="8c44493f-a716-47ad-ad69-9aac5e162ab3"/>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c44493f-a716-47ad-ad69-9aac5e162ab3"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ModeratedBy xmlns="8c44493f-a716-47ad-ad69-9aac5e162ab3">
      <UserInfo>
        <DisplayName>SYMONDS, Shane</DisplayName>
        <AccountId>26</AccountId>
        <AccountType/>
      </UserInfo>
    </PPModeratedBy>
    <PPPublishedNotificationAddresses xmlns="8c44493f-a716-47ad-ad69-9aac5e162ab3" xsi:nil="true"/>
    <PPModeratedDate xmlns="8c44493f-a716-47ad-ad69-9aac5e162ab3">2020-08-16T22:30:10+00:00</PPModeratedDate>
    <PPContentApprover xmlns="8c44493f-a716-47ad-ad69-9aac5e162ab3">
      <UserInfo>
        <DisplayName>SYMONDS, Shane</DisplayName>
        <AccountId>26</AccountId>
        <AccountType/>
      </UserInfo>
    </PPContentApprover>
    <PPContentOwner xmlns="8c44493f-a716-47ad-ad69-9aac5e162ab3">
      <UserInfo>
        <DisplayName>SYMONDS, Shane</DisplayName>
        <AccountId>26</AccountId>
        <AccountType/>
      </UserInfo>
    </PPContentOwner>
    <PPContentAuthor xmlns="8c44493f-a716-47ad-ad69-9aac5e162ab3">
      <UserInfo>
        <DisplayName>SYMONDS, Shane</DisplayName>
        <AccountId>26</AccountId>
        <AccountType/>
      </UserInfo>
    </PPContentAuthor>
    <PPLastReviewedDate xmlns="8c44493f-a716-47ad-ad69-9aac5e162ab3">2020-08-16T22:30:10+00:00</PPLastReviewedDate>
    <PublishingExpirationDate xmlns="http://schemas.microsoft.com/sharepoint/v3" xsi:nil="true"/>
    <PPSubmittedBy xmlns="8c44493f-a716-47ad-ad69-9aac5e162ab3">
      <UserInfo>
        <DisplayName>SYMONDS, Shane</DisplayName>
        <AccountId>26</AccountId>
        <AccountType/>
      </UserInfo>
    </PPSubmittedBy>
    <PPLastReviewedBy xmlns="8c44493f-a716-47ad-ad69-9aac5e162ab3">
      <UserInfo>
        <DisplayName>SYMONDS, Shane</DisplayName>
        <AccountId>26</AccountId>
        <AccountType/>
      </UserInfo>
    </PPLastReviewedBy>
    <PublishingStartDate xmlns="http://schemas.microsoft.com/sharepoint/v3" xsi:nil="true"/>
    <PPSubmittedDate xmlns="8c44493f-a716-47ad-ad69-9aac5e162ab3">2020-08-16T22:29:56+00:00</PPSubmittedDate>
    <PPReferenceNumber xmlns="8c44493f-a716-47ad-ad69-9aac5e162ab3" xsi:nil="true"/>
    <PPReviewDate xmlns="8c44493f-a716-47ad-ad69-9aac5e162ab3" xsi:nil="true"/>
  </documentManagement>
</p:properties>
</file>

<file path=customXml/itemProps1.xml><?xml version="1.0" encoding="utf-8"?>
<ds:datastoreItem xmlns:ds="http://schemas.openxmlformats.org/officeDocument/2006/customXml" ds:itemID="{37ECEFEA-0CC4-426C-B924-F75C896B92A4}"/>
</file>

<file path=customXml/itemProps2.xml><?xml version="1.0" encoding="utf-8"?>
<ds:datastoreItem xmlns:ds="http://schemas.openxmlformats.org/officeDocument/2006/customXml" ds:itemID="{0BA4F942-F9B5-424E-8C70-484236F36961}"/>
</file>

<file path=customXml/itemProps3.xml><?xml version="1.0" encoding="utf-8"?>
<ds:datastoreItem xmlns:ds="http://schemas.openxmlformats.org/officeDocument/2006/customXml" ds:itemID="{E98AC258-56C0-4F62-AF16-0C0E59C2CD0F}"/>
</file>

<file path=docProps/app.xml><?xml version="1.0" encoding="utf-8"?>
<Properties xmlns="http://schemas.openxmlformats.org/officeDocument/2006/extended-properties" xmlns:vt="http://schemas.openxmlformats.org/officeDocument/2006/docPropsVTypes">
  <Template>Ion Boardroom</Template>
  <TotalTime>113</TotalTime>
  <Words>1441</Words>
  <Application>Microsoft Office PowerPoint</Application>
  <PresentationFormat>Widescreen</PresentationFormat>
  <Paragraphs>106</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Ion Boardroom</vt:lpstr>
      <vt:lpstr>Senior History </vt:lpstr>
      <vt:lpstr>Course Structure </vt:lpstr>
      <vt:lpstr>PowerPoint Presentation</vt:lpstr>
      <vt:lpstr>  Unit 1: Investigating the Ancient World</vt:lpstr>
      <vt:lpstr>Unit 1: Investigating the Ancient World</vt:lpstr>
      <vt:lpstr>The Ancient societies that may be selected are:  </vt:lpstr>
      <vt:lpstr>  Unit 2: Personalities in their times </vt:lpstr>
      <vt:lpstr>Unit 2: Personalities in their times </vt:lpstr>
      <vt:lpstr>  Unit 3: Reconstructing the Ancient World </vt:lpstr>
      <vt:lpstr>  Unit 3: Reconstructing the Ancient World </vt:lpstr>
      <vt:lpstr>  Unit 4: People, power and authority </vt:lpstr>
      <vt:lpstr>  Unit 4: People, power and authority </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Ancient History</dc:title>
  <dc:creator>HONOR, Kirstin (kxhon0)</dc:creator>
  <cp:lastModifiedBy>HONOR, Kirstin (kxhon0)</cp:lastModifiedBy>
  <cp:revision>4</cp:revision>
  <dcterms:created xsi:type="dcterms:W3CDTF">2020-07-30T02:26:30Z</dcterms:created>
  <dcterms:modified xsi:type="dcterms:W3CDTF">2020-07-30T04:19:32Z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0x0101003E2C3C66FEC2034C98390F7896D1B1AF</vt:lpwstr>
  </property>
</Properties>
</file>