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7" autoAdjust="0"/>
    <p:restoredTop sz="94660"/>
  </p:normalViewPr>
  <p:slideViewPr>
    <p:cSldViewPr snapToGrid="0">
      <p:cViewPr varScale="1">
        <p:scale>
          <a:sx n="69" d="100"/>
          <a:sy n="69" d="100"/>
        </p:scale>
        <p:origin x="44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7/30/2020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7/30/2020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7/30/2020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7/30/2020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7/30/2020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7/30/2020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7/30/2020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7/30/2020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7/30/2020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7/30/2020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7/30/2020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7/30/2020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7/30/2020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7/30/2020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7/30/2020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7/30/2020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7/30/2020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7/30/2020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5586" y="784280"/>
            <a:ext cx="8825658" cy="1028478"/>
          </a:xfrm>
        </p:spPr>
        <p:txBody>
          <a:bodyPr/>
          <a:lstStyle/>
          <a:p>
            <a:pPr algn="ctr"/>
            <a:r>
              <a:rPr lang="en-AU" b="1" dirty="0" smtClean="0"/>
              <a:t>Senior History </a:t>
            </a:r>
            <a:endParaRPr lang="en-AU"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1958" y="2388947"/>
            <a:ext cx="6004634" cy="3995811"/>
          </a:xfrm>
          <a:prstGeom prst="rect">
            <a:avLst/>
          </a:prstGeom>
        </p:spPr>
      </p:pic>
    </p:spTree>
    <p:extLst>
      <p:ext uri="{BB962C8B-B14F-4D97-AF65-F5344CB8AC3E}">
        <p14:creationId xmlns:p14="http://schemas.microsoft.com/office/powerpoint/2010/main" val="1874662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426" y="751995"/>
            <a:ext cx="8761413" cy="706964"/>
          </a:xfrm>
        </p:spPr>
        <p:txBody>
          <a:bodyPr/>
          <a:lstStyle/>
          <a:p>
            <a:pPr algn="ctr"/>
            <a:r>
              <a:rPr lang="en-AU" dirty="0"/>
              <a:t/>
            </a:r>
            <a:br>
              <a:rPr lang="en-AU" dirty="0"/>
            </a:br>
            <a:r>
              <a:rPr lang="en-AU" dirty="0"/>
              <a:t> </a:t>
            </a:r>
            <a:r>
              <a:rPr lang="en-AU" b="1" dirty="0"/>
              <a:t>Unit 4: International experiences in the Modern World </a:t>
            </a:r>
            <a:endParaRPr lang="en-AU" dirty="0"/>
          </a:p>
        </p:txBody>
      </p:sp>
      <p:sp>
        <p:nvSpPr>
          <p:cNvPr id="5" name="Content Placeholder 4"/>
          <p:cNvSpPr>
            <a:spLocks noGrp="1"/>
          </p:cNvSpPr>
          <p:nvPr>
            <p:ph idx="1"/>
          </p:nvPr>
        </p:nvSpPr>
        <p:spPr>
          <a:xfrm>
            <a:off x="288758" y="2281383"/>
            <a:ext cx="11598442" cy="4479636"/>
          </a:xfrm>
        </p:spPr>
        <p:txBody>
          <a:bodyPr>
            <a:normAutofit fontScale="70000" lnSpcReduction="20000"/>
          </a:bodyPr>
          <a:lstStyle/>
          <a:p>
            <a:pPr marL="0" indent="0">
              <a:buNone/>
            </a:pPr>
            <a:r>
              <a:rPr lang="en-AU" b="1" dirty="0" smtClean="0"/>
              <a:t>Unit </a:t>
            </a:r>
            <a:r>
              <a:rPr lang="en-AU" b="1" dirty="0"/>
              <a:t>description </a:t>
            </a:r>
            <a:endParaRPr lang="en-AU" dirty="0"/>
          </a:p>
          <a:p>
            <a:pPr marL="0" indent="0">
              <a:buNone/>
            </a:pPr>
            <a:r>
              <a:rPr lang="en-AU" dirty="0"/>
              <a:t>In Unit 4, students form their own knowledge and understanding about international experiences that have emerged in the Modern World. The international experiences examined include responses to cultural, economic, ideological, political, religious, military or other challenges that have gone beyond national borders. They consist of situations where, for example, two or more nations or regional groups: come into conflict with each other (directly or via proxies); form a common union, treaty or commerce-based arrangement; engage with a subnational or transnational organisation; experience the effects of a global or regional trend. Students apply historical concepts and historical skills to explore the nature, origins, development, legacies and contemporary significance of these international experiences within selected historical contexts. </a:t>
            </a:r>
          </a:p>
          <a:p>
            <a:pPr marL="0" indent="0">
              <a:buNone/>
            </a:pPr>
            <a:r>
              <a:rPr lang="en-AU" dirty="0"/>
              <a:t>Examples of key inquiry questions to help guide the course of study in Unit 4 are: </a:t>
            </a:r>
          </a:p>
          <a:p>
            <a:r>
              <a:rPr lang="en-AU" dirty="0" smtClean="0"/>
              <a:t>To </a:t>
            </a:r>
            <a:r>
              <a:rPr lang="en-AU" dirty="0"/>
              <a:t>what extent did the international experiences under investigation help to shape the Modern World? </a:t>
            </a:r>
          </a:p>
          <a:p>
            <a:r>
              <a:rPr lang="en-AU" dirty="0" smtClean="0"/>
              <a:t>How </a:t>
            </a:r>
            <a:r>
              <a:rPr lang="en-AU" dirty="0"/>
              <a:t>did these international experiences influence the development of the Modern World? </a:t>
            </a:r>
          </a:p>
          <a:p>
            <a:endParaRPr lang="en-AU" dirty="0"/>
          </a:p>
          <a:p>
            <a:pPr marL="0" indent="0">
              <a:buNone/>
            </a:pPr>
            <a:r>
              <a:rPr lang="en-AU" dirty="0"/>
              <a:t>Examples of sub-questions to help guide the course of study in Unit 4 are: </a:t>
            </a:r>
          </a:p>
          <a:p>
            <a:r>
              <a:rPr lang="en-AU" dirty="0" smtClean="0"/>
              <a:t>What </a:t>
            </a:r>
            <a:r>
              <a:rPr lang="en-AU" dirty="0"/>
              <a:t>terms, concepts and issues are linked to the international experiences under investigation? </a:t>
            </a:r>
          </a:p>
          <a:p>
            <a:r>
              <a:rPr lang="en-AU" dirty="0" smtClean="0"/>
              <a:t>Why </a:t>
            </a:r>
            <a:r>
              <a:rPr lang="en-AU" dirty="0"/>
              <a:t>did these international experiences occur? </a:t>
            </a:r>
          </a:p>
          <a:p>
            <a:r>
              <a:rPr lang="en-AU" dirty="0" smtClean="0"/>
              <a:t>When</a:t>
            </a:r>
            <a:r>
              <a:rPr lang="en-AU" dirty="0"/>
              <a:t>, why and how did individuals, groups, events or other factors contribute to these international experiences? </a:t>
            </a:r>
          </a:p>
          <a:p>
            <a:r>
              <a:rPr lang="en-AU" dirty="0" smtClean="0"/>
              <a:t>To </a:t>
            </a:r>
            <a:r>
              <a:rPr lang="en-AU" dirty="0"/>
              <a:t>what degree did conditions remain the same or change while these international experiences developed? </a:t>
            </a:r>
          </a:p>
          <a:p>
            <a:r>
              <a:rPr lang="en-AU" dirty="0" smtClean="0"/>
              <a:t>How </a:t>
            </a:r>
            <a:r>
              <a:rPr lang="en-AU" dirty="0"/>
              <a:t>have historians or other commentators interpreted contestable and historical features linked to these international experiences? </a:t>
            </a:r>
          </a:p>
          <a:p>
            <a:endParaRPr lang="en-AU" dirty="0"/>
          </a:p>
        </p:txBody>
      </p:sp>
    </p:spTree>
    <p:extLst>
      <p:ext uri="{BB962C8B-B14F-4D97-AF65-F5344CB8AC3E}">
        <p14:creationId xmlns:p14="http://schemas.microsoft.com/office/powerpoint/2010/main" val="3470586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73768"/>
            <a:ext cx="8761413" cy="1006864"/>
          </a:xfrm>
        </p:spPr>
        <p:txBody>
          <a:bodyPr/>
          <a:lstStyle/>
          <a:p>
            <a:pPr algn="ctr"/>
            <a:r>
              <a:rPr lang="en-AU" dirty="0"/>
              <a:t/>
            </a:r>
            <a:br>
              <a:rPr lang="en-AU" dirty="0"/>
            </a:br>
            <a:r>
              <a:rPr lang="en-AU" dirty="0"/>
              <a:t> </a:t>
            </a:r>
            <a:r>
              <a:rPr lang="en-AU" b="1" dirty="0"/>
              <a:t>Unit 4: International experiences in the Modern World </a:t>
            </a:r>
            <a:endParaRPr lang="en-AU" dirty="0"/>
          </a:p>
        </p:txBody>
      </p:sp>
      <p:sp>
        <p:nvSpPr>
          <p:cNvPr id="3" name="Content Placeholder 2"/>
          <p:cNvSpPr>
            <a:spLocks noGrp="1"/>
          </p:cNvSpPr>
          <p:nvPr>
            <p:ph sz="half" idx="1"/>
          </p:nvPr>
        </p:nvSpPr>
        <p:spPr>
          <a:xfrm>
            <a:off x="352926" y="2229854"/>
            <a:ext cx="5627186" cy="4427620"/>
          </a:xfrm>
        </p:spPr>
        <p:txBody>
          <a:bodyPr>
            <a:normAutofit fontScale="25000" lnSpcReduction="20000"/>
          </a:bodyPr>
          <a:lstStyle/>
          <a:p>
            <a:pPr marL="0" indent="0">
              <a:buNone/>
            </a:pPr>
            <a:r>
              <a:rPr lang="en-AU" sz="5600" b="1" dirty="0" smtClean="0"/>
              <a:t>Unit </a:t>
            </a:r>
            <a:r>
              <a:rPr lang="en-AU" sz="5600" b="1" dirty="0"/>
              <a:t>requirements </a:t>
            </a:r>
            <a:endParaRPr lang="en-AU" sz="5600" dirty="0"/>
          </a:p>
          <a:p>
            <a:pPr marL="0" indent="0">
              <a:buNone/>
            </a:pPr>
            <a:r>
              <a:rPr lang="en-AU" sz="5600" dirty="0"/>
              <a:t>T</a:t>
            </a:r>
            <a:r>
              <a:rPr lang="en-AU" sz="5600" dirty="0" smtClean="0"/>
              <a:t>wo </a:t>
            </a:r>
            <a:r>
              <a:rPr lang="en-AU" sz="5600" dirty="0"/>
              <a:t>topics are studied in this unit. QCAA will nominate one topic from the list below that will be the basis for external assessment. Schools will be notified of the topic at least 12 months before the external assessment is implemented. </a:t>
            </a:r>
            <a:r>
              <a:rPr lang="en-AU" sz="5600" dirty="0" smtClean="0"/>
              <a:t>Schools </a:t>
            </a:r>
            <a:r>
              <a:rPr lang="en-AU" sz="5600" dirty="0"/>
              <a:t>must then choose an alternative topic from: </a:t>
            </a:r>
          </a:p>
          <a:p>
            <a:r>
              <a:rPr lang="en-AU" sz="5600" dirty="0" smtClean="0">
                <a:solidFill>
                  <a:srgbClr val="FF0000"/>
                </a:solidFill>
              </a:rPr>
              <a:t>Topic </a:t>
            </a:r>
            <a:r>
              <a:rPr lang="en-AU" sz="5600" dirty="0">
                <a:solidFill>
                  <a:srgbClr val="FF0000"/>
                </a:solidFill>
              </a:rPr>
              <a:t>1: Australian engagement with Asia since 1945 (World War II in the Pacific ends) </a:t>
            </a:r>
          </a:p>
          <a:p>
            <a:r>
              <a:rPr lang="en-AU" sz="5600" dirty="0" smtClean="0">
                <a:solidFill>
                  <a:srgbClr val="FF0000"/>
                </a:solidFill>
              </a:rPr>
              <a:t>Topic </a:t>
            </a:r>
            <a:r>
              <a:rPr lang="en-AU" sz="5600" dirty="0">
                <a:solidFill>
                  <a:srgbClr val="FF0000"/>
                </a:solidFill>
              </a:rPr>
              <a:t>2: Search for collective peace and security since 1815 (Concert of Europe begins) </a:t>
            </a:r>
            <a:r>
              <a:rPr lang="en-AU" sz="6000" b="1" dirty="0">
                <a:solidFill>
                  <a:srgbClr val="FF0000"/>
                </a:solidFill>
              </a:rPr>
              <a:t>(Year 1</a:t>
            </a:r>
            <a:r>
              <a:rPr lang="en-AU" sz="6000" b="1" dirty="0" smtClean="0">
                <a:solidFill>
                  <a:srgbClr val="FF0000"/>
                </a:solidFill>
              </a:rPr>
              <a:t>)</a:t>
            </a:r>
            <a:endParaRPr lang="en-AU" sz="5600" dirty="0">
              <a:solidFill>
                <a:srgbClr val="FF0000"/>
              </a:solidFill>
            </a:endParaRPr>
          </a:p>
          <a:p>
            <a:r>
              <a:rPr lang="en-AU" sz="5600" dirty="0" smtClean="0"/>
              <a:t>Topic </a:t>
            </a:r>
            <a:r>
              <a:rPr lang="en-AU" sz="5600" dirty="0"/>
              <a:t>3: Trade and commerce between nations since 1833 (Treaty of Amity and Commerce between Siam and the United States of America signed) </a:t>
            </a:r>
          </a:p>
          <a:p>
            <a:r>
              <a:rPr lang="en-AU" sz="5600" dirty="0" smtClean="0"/>
              <a:t>Topic </a:t>
            </a:r>
            <a:r>
              <a:rPr lang="en-AU" sz="5600" dirty="0"/>
              <a:t>4: Mass migrations since 1848 (California Gold Rush begins) </a:t>
            </a:r>
          </a:p>
          <a:p>
            <a:r>
              <a:rPr lang="en-AU" sz="5600" dirty="0" smtClean="0"/>
              <a:t>Topic </a:t>
            </a:r>
            <a:r>
              <a:rPr lang="en-AU" sz="5600" dirty="0"/>
              <a:t>5: Information Age since 1936 (On Computable Numbers published) </a:t>
            </a:r>
          </a:p>
          <a:p>
            <a:endParaRPr lang="en-AU" dirty="0"/>
          </a:p>
        </p:txBody>
      </p:sp>
      <p:sp>
        <p:nvSpPr>
          <p:cNvPr id="4" name="Content Placeholder 3"/>
          <p:cNvSpPr>
            <a:spLocks noGrp="1"/>
          </p:cNvSpPr>
          <p:nvPr>
            <p:ph sz="half" idx="2"/>
          </p:nvPr>
        </p:nvSpPr>
        <p:spPr>
          <a:xfrm>
            <a:off x="6253018" y="2342148"/>
            <a:ext cx="5551055" cy="4203032"/>
          </a:xfrm>
        </p:spPr>
        <p:txBody>
          <a:bodyPr>
            <a:normAutofit fontScale="25000" lnSpcReduction="20000"/>
          </a:bodyPr>
          <a:lstStyle/>
          <a:p>
            <a:pPr marL="0" indent="0">
              <a:buNone/>
            </a:pPr>
            <a:r>
              <a:rPr lang="en-AU" dirty="0" smtClean="0"/>
              <a:t> </a:t>
            </a:r>
            <a:endParaRPr lang="en-AU" sz="2200" dirty="0"/>
          </a:p>
          <a:p>
            <a:r>
              <a:rPr lang="en-AU" sz="5600" dirty="0" smtClean="0"/>
              <a:t>Topic </a:t>
            </a:r>
            <a:r>
              <a:rPr lang="en-AU" sz="5600" dirty="0"/>
              <a:t>6: Genocides and ethnic cleansings since the 1930s (Holocaust begins) </a:t>
            </a:r>
          </a:p>
          <a:p>
            <a:r>
              <a:rPr lang="en-AU" sz="5600" dirty="0" smtClean="0"/>
              <a:t>Topic </a:t>
            </a:r>
            <a:r>
              <a:rPr lang="en-AU" sz="5600" dirty="0"/>
              <a:t>7: Nuclear Age since 1945 (first atomic bomb detonated) </a:t>
            </a:r>
          </a:p>
          <a:p>
            <a:r>
              <a:rPr lang="en-AU" sz="5600" dirty="0" smtClean="0">
                <a:solidFill>
                  <a:srgbClr val="FF0000"/>
                </a:solidFill>
              </a:rPr>
              <a:t>Topic </a:t>
            </a:r>
            <a:r>
              <a:rPr lang="en-AU" sz="5600" dirty="0">
                <a:solidFill>
                  <a:srgbClr val="FF0000"/>
                </a:solidFill>
              </a:rPr>
              <a:t>8: Cold War, 1945–1991 (Yalta Conference begins – Soviet Union ends) </a:t>
            </a:r>
            <a:r>
              <a:rPr lang="en-AU" sz="6000" b="1" dirty="0">
                <a:solidFill>
                  <a:srgbClr val="FF0000"/>
                </a:solidFill>
              </a:rPr>
              <a:t>(Year </a:t>
            </a:r>
            <a:r>
              <a:rPr lang="en-AU" sz="6000" b="1" dirty="0" smtClean="0">
                <a:solidFill>
                  <a:srgbClr val="FF0000"/>
                </a:solidFill>
              </a:rPr>
              <a:t>2)</a:t>
            </a:r>
            <a:endParaRPr lang="en-AU" sz="5600" dirty="0">
              <a:solidFill>
                <a:srgbClr val="FF0000"/>
              </a:solidFill>
            </a:endParaRPr>
          </a:p>
          <a:p>
            <a:r>
              <a:rPr lang="en-AU" sz="5600" dirty="0" smtClean="0"/>
              <a:t>Topic </a:t>
            </a:r>
            <a:r>
              <a:rPr lang="en-AU" sz="5600" dirty="0"/>
              <a:t>9: Struggle for peace in the Middle East since 1948 (Arab-Israeli War begins) </a:t>
            </a:r>
          </a:p>
          <a:p>
            <a:r>
              <a:rPr lang="en-AU" sz="5600" dirty="0" smtClean="0"/>
              <a:t>Topic </a:t>
            </a:r>
            <a:r>
              <a:rPr lang="en-AU" sz="5600" dirty="0"/>
              <a:t>10: Cultural globalisation since 1956 (international broadcast of the 1956 Summer Olympics in Melbourne takes place) </a:t>
            </a:r>
          </a:p>
          <a:p>
            <a:r>
              <a:rPr lang="en-AU" sz="5600" dirty="0" smtClean="0"/>
              <a:t>Topic </a:t>
            </a:r>
            <a:r>
              <a:rPr lang="en-AU" sz="5600" dirty="0"/>
              <a:t>11: Space exploration since 1957 (Sputnik 1 orbits the Earth) </a:t>
            </a:r>
          </a:p>
          <a:p>
            <a:r>
              <a:rPr lang="en-AU" sz="5600" dirty="0" smtClean="0"/>
              <a:t>Topic </a:t>
            </a:r>
            <a:r>
              <a:rPr lang="en-AU" sz="5600" dirty="0"/>
              <a:t>12: Rights and recognition of First Peoples since 1982 (United Nations Working Group on Indigenous Populations established) </a:t>
            </a:r>
          </a:p>
          <a:p>
            <a:r>
              <a:rPr lang="en-AU" sz="5600" dirty="0" smtClean="0"/>
              <a:t>Topic </a:t>
            </a:r>
            <a:r>
              <a:rPr lang="en-AU" sz="5600" dirty="0"/>
              <a:t>13: Terrorism, anti-terrorism and counter-terrorism since 1984 (Brighton Hotel bombing takes place). </a:t>
            </a:r>
          </a:p>
          <a:p>
            <a:pPr marL="0" indent="0">
              <a:buNone/>
            </a:pPr>
            <a:endParaRPr lang="en-AU" dirty="0"/>
          </a:p>
        </p:txBody>
      </p:sp>
    </p:spTree>
    <p:extLst>
      <p:ext uri="{BB962C8B-B14F-4D97-AF65-F5344CB8AC3E}">
        <p14:creationId xmlns:p14="http://schemas.microsoft.com/office/powerpoint/2010/main" val="4055895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t>Course Structure </a:t>
            </a:r>
            <a:endParaRPr lang="en-AU" b="1" dirty="0"/>
          </a:p>
        </p:txBody>
      </p:sp>
      <p:sp>
        <p:nvSpPr>
          <p:cNvPr id="3" name="Content Placeholder 2"/>
          <p:cNvSpPr>
            <a:spLocks noGrp="1"/>
          </p:cNvSpPr>
          <p:nvPr>
            <p:ph sz="half" idx="1"/>
          </p:nvPr>
        </p:nvSpPr>
        <p:spPr>
          <a:xfrm>
            <a:off x="545432" y="2603501"/>
            <a:ext cx="5434680" cy="2032667"/>
          </a:xfrm>
          <a:solidFill>
            <a:schemeClr val="accent2">
              <a:lumMod val="20000"/>
              <a:lumOff val="80000"/>
            </a:schemeClr>
          </a:solidFill>
        </p:spPr>
        <p:txBody>
          <a:bodyPr>
            <a:normAutofit/>
          </a:bodyPr>
          <a:lstStyle/>
          <a:p>
            <a:r>
              <a:rPr lang="en-AU" sz="2000" b="1" u="sng" dirty="0" smtClean="0"/>
              <a:t>Unit overview </a:t>
            </a:r>
          </a:p>
          <a:p>
            <a:r>
              <a:rPr lang="en-AU" sz="2000" dirty="0" smtClean="0"/>
              <a:t>Each unit consists of 2 topics </a:t>
            </a:r>
          </a:p>
          <a:p>
            <a:r>
              <a:rPr lang="en-AU" sz="2000" dirty="0" smtClean="0"/>
              <a:t>Unit 1 and 2 </a:t>
            </a:r>
            <a:r>
              <a:rPr lang="en-AU" sz="2000" dirty="0" smtClean="0"/>
              <a:t>go for 15</a:t>
            </a:r>
            <a:r>
              <a:rPr lang="en-AU" sz="2000" dirty="0" smtClean="0"/>
              <a:t> </a:t>
            </a:r>
            <a:r>
              <a:rPr lang="en-AU" sz="2000" dirty="0" smtClean="0"/>
              <a:t>week each. </a:t>
            </a:r>
          </a:p>
          <a:p>
            <a:r>
              <a:rPr lang="en-AU" sz="2000" dirty="0" smtClean="0"/>
              <a:t>Unit 3 and 4 </a:t>
            </a:r>
            <a:r>
              <a:rPr lang="en-AU" sz="2000" dirty="0" smtClean="0"/>
              <a:t>go</a:t>
            </a:r>
            <a:r>
              <a:rPr lang="en-AU" sz="2000" dirty="0" smtClean="0"/>
              <a:t> </a:t>
            </a:r>
            <a:r>
              <a:rPr lang="en-AU" sz="2000" dirty="0" smtClean="0"/>
              <a:t>for </a:t>
            </a:r>
            <a:r>
              <a:rPr lang="en-AU" sz="2000" dirty="0" smtClean="0"/>
              <a:t>15 </a:t>
            </a:r>
            <a:r>
              <a:rPr lang="en-AU" sz="2000" dirty="0" smtClean="0"/>
              <a:t>weeks each. </a:t>
            </a:r>
          </a:p>
        </p:txBody>
      </p:sp>
      <p:sp>
        <p:nvSpPr>
          <p:cNvPr id="4" name="Content Placeholder 3"/>
          <p:cNvSpPr>
            <a:spLocks noGrp="1"/>
          </p:cNvSpPr>
          <p:nvPr>
            <p:ph sz="half" idx="2"/>
          </p:nvPr>
        </p:nvSpPr>
        <p:spPr>
          <a:xfrm>
            <a:off x="6208712" y="2603500"/>
            <a:ext cx="5437856" cy="3861468"/>
          </a:xfrm>
          <a:solidFill>
            <a:srgbClr val="00B050">
              <a:alpha val="47000"/>
            </a:srgbClr>
          </a:solidFill>
        </p:spPr>
        <p:txBody>
          <a:bodyPr>
            <a:normAutofit/>
          </a:bodyPr>
          <a:lstStyle/>
          <a:p>
            <a:r>
              <a:rPr lang="en-AU" sz="2000" b="1" u="sng" dirty="0" smtClean="0"/>
              <a:t>Assessment</a:t>
            </a:r>
          </a:p>
          <a:p>
            <a:r>
              <a:rPr lang="en-AU" sz="2000" dirty="0" smtClean="0"/>
              <a:t>There </a:t>
            </a:r>
            <a:r>
              <a:rPr lang="en-AU" sz="2000" dirty="0" smtClean="0"/>
              <a:t>are </a:t>
            </a:r>
            <a:r>
              <a:rPr lang="en-AU" sz="2000" dirty="0" smtClean="0"/>
              <a:t>4 types of assessment:</a:t>
            </a:r>
          </a:p>
          <a:p>
            <a:pPr lvl="1"/>
            <a:r>
              <a:rPr lang="en-AU" sz="2000" dirty="0"/>
              <a:t>Examination — Short responses to historical sources 	</a:t>
            </a:r>
          </a:p>
          <a:p>
            <a:pPr lvl="1"/>
            <a:r>
              <a:rPr lang="en-AU" sz="2000" dirty="0" smtClean="0"/>
              <a:t>Investigation </a:t>
            </a:r>
            <a:r>
              <a:rPr lang="en-AU" sz="2000" dirty="0"/>
              <a:t>— independent source investigation 	</a:t>
            </a:r>
          </a:p>
          <a:p>
            <a:pPr lvl="1"/>
            <a:r>
              <a:rPr lang="en-AU" sz="2000" dirty="0"/>
              <a:t>Investigation — historical essay based on research 	</a:t>
            </a:r>
          </a:p>
          <a:p>
            <a:pPr lvl="1"/>
            <a:r>
              <a:rPr lang="en-AU" sz="2000" dirty="0"/>
              <a:t>Examination — essay in response to historical sources 	</a:t>
            </a:r>
          </a:p>
          <a:p>
            <a:pPr lvl="1"/>
            <a:endParaRPr lang="en-AU" dirty="0" smtClean="0"/>
          </a:p>
        </p:txBody>
      </p:sp>
      <p:sp>
        <p:nvSpPr>
          <p:cNvPr id="5" name="TextBox 4"/>
          <p:cNvSpPr txBox="1"/>
          <p:nvPr/>
        </p:nvSpPr>
        <p:spPr>
          <a:xfrm>
            <a:off x="433137" y="4958872"/>
            <a:ext cx="5546975" cy="1323439"/>
          </a:xfrm>
          <a:prstGeom prst="rect">
            <a:avLst/>
          </a:prstGeom>
          <a:solidFill>
            <a:srgbClr val="00B0F0">
              <a:alpha val="59000"/>
            </a:srgbClr>
          </a:solidFill>
        </p:spPr>
        <p:txBody>
          <a:bodyPr wrap="square" rtlCol="0">
            <a:spAutoFit/>
          </a:bodyPr>
          <a:lstStyle/>
          <a:p>
            <a:r>
              <a:rPr lang="en-AU" sz="2000" b="1" dirty="0" smtClean="0"/>
              <a:t>The topics that have been investigated in the past are in </a:t>
            </a:r>
            <a:r>
              <a:rPr lang="en-AU" sz="2000" b="1" dirty="0" smtClean="0">
                <a:solidFill>
                  <a:srgbClr val="FF0000"/>
                </a:solidFill>
              </a:rPr>
              <a:t>red</a:t>
            </a:r>
            <a:r>
              <a:rPr lang="en-AU" sz="2000" b="1" dirty="0" smtClean="0"/>
              <a:t>, </a:t>
            </a:r>
            <a:r>
              <a:rPr lang="en-AU" sz="2000" b="1" dirty="0" smtClean="0"/>
              <a:t>however may change depending on the teacher, student interest, and available resources </a:t>
            </a:r>
            <a:endParaRPr lang="en-AU" sz="2000" b="1" dirty="0"/>
          </a:p>
        </p:txBody>
      </p:sp>
    </p:spTree>
    <p:extLst>
      <p:ext uri="{BB962C8B-B14F-4D97-AF65-F5344CB8AC3E}">
        <p14:creationId xmlns:p14="http://schemas.microsoft.com/office/powerpoint/2010/main" val="403977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Tree>
    <p:extLst>
      <p:ext uri="{BB962C8B-B14F-4D97-AF65-F5344CB8AC3E}">
        <p14:creationId xmlns:p14="http://schemas.microsoft.com/office/powerpoint/2010/main" val="29271889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700952"/>
            <a:ext cx="8761413" cy="706964"/>
          </a:xfrm>
        </p:spPr>
        <p:txBody>
          <a:bodyPr/>
          <a:lstStyle/>
          <a:p>
            <a:pPr algn="ctr"/>
            <a:r>
              <a:rPr lang="en-AU" dirty="0"/>
              <a:t/>
            </a:r>
            <a:br>
              <a:rPr lang="en-AU" dirty="0"/>
            </a:br>
            <a:r>
              <a:rPr lang="en-AU" dirty="0"/>
              <a:t> </a:t>
            </a:r>
            <a:r>
              <a:rPr lang="en-AU" b="1" dirty="0"/>
              <a:t>Unit 1: Ideas in the Modern World </a:t>
            </a:r>
            <a:endParaRPr lang="en-AU" dirty="0"/>
          </a:p>
        </p:txBody>
      </p:sp>
      <p:sp>
        <p:nvSpPr>
          <p:cNvPr id="3" name="Content Placeholder 2"/>
          <p:cNvSpPr>
            <a:spLocks noGrp="1"/>
          </p:cNvSpPr>
          <p:nvPr>
            <p:ph idx="1"/>
          </p:nvPr>
        </p:nvSpPr>
        <p:spPr>
          <a:xfrm>
            <a:off x="417096" y="2310063"/>
            <a:ext cx="11245516" cy="4395537"/>
          </a:xfrm>
        </p:spPr>
        <p:txBody>
          <a:bodyPr>
            <a:normAutofit fontScale="77500" lnSpcReduction="20000"/>
          </a:bodyPr>
          <a:lstStyle/>
          <a:p>
            <a:pPr marL="0" indent="0">
              <a:buNone/>
            </a:pPr>
            <a:r>
              <a:rPr lang="en-AU" dirty="0" smtClean="0"/>
              <a:t> </a:t>
            </a:r>
            <a:r>
              <a:rPr lang="en-AU" b="1" dirty="0"/>
              <a:t>Unit description </a:t>
            </a:r>
            <a:endParaRPr lang="en-AU" dirty="0"/>
          </a:p>
          <a:p>
            <a:pPr marL="0" indent="0">
              <a:buNone/>
            </a:pPr>
            <a:r>
              <a:rPr lang="en-AU" dirty="0"/>
              <a:t>In Unit 1, students form their own knowledge and understanding about ideas that have emerged in the Modern World. The ideas examined include assumptions, beliefs, views or opinions that are of local, national or international significance. They consist of, for example: authoritarianism, capitalism, communism, democracy, environmental sustainability, egalitarianism, imperialism, nationalism, and self-determination. Students apply historical concepts and historical skills to explore the nature, origins, development, legacies and contemporary significance of these ideas within selected historical contexts, e.g. rebellions, restorations, revolutions or conflicts. </a:t>
            </a:r>
          </a:p>
          <a:p>
            <a:pPr marL="0" indent="0">
              <a:buNone/>
            </a:pPr>
            <a:r>
              <a:rPr lang="en-AU" dirty="0"/>
              <a:t>Examples of key inquiry questions to help guide the course of study in Unit 1 are: </a:t>
            </a:r>
          </a:p>
          <a:p>
            <a:r>
              <a:rPr lang="en-AU" dirty="0" smtClean="0"/>
              <a:t>To </a:t>
            </a:r>
            <a:r>
              <a:rPr lang="en-AU" dirty="0"/>
              <a:t>what extent did the ideas under investigation help to shape the Modern World? </a:t>
            </a:r>
          </a:p>
          <a:p>
            <a:r>
              <a:rPr lang="en-AU" dirty="0" smtClean="0"/>
              <a:t>How </a:t>
            </a:r>
            <a:r>
              <a:rPr lang="en-AU" dirty="0"/>
              <a:t>did these ideas influence the development of the Modern World? </a:t>
            </a:r>
          </a:p>
          <a:p>
            <a:endParaRPr lang="en-AU" dirty="0"/>
          </a:p>
          <a:p>
            <a:pPr marL="0" indent="0">
              <a:buNone/>
            </a:pPr>
            <a:r>
              <a:rPr lang="en-AU" dirty="0"/>
              <a:t>Examples of sub-questions to help guide the course of study in Unit 1 are: </a:t>
            </a:r>
          </a:p>
          <a:p>
            <a:r>
              <a:rPr lang="en-AU" dirty="0" smtClean="0"/>
              <a:t>What </a:t>
            </a:r>
            <a:r>
              <a:rPr lang="en-AU" dirty="0"/>
              <a:t>terms, concepts and issues are linked to the ideas under investigation? </a:t>
            </a:r>
          </a:p>
          <a:p>
            <a:r>
              <a:rPr lang="en-AU" dirty="0" smtClean="0"/>
              <a:t>Why </a:t>
            </a:r>
            <a:r>
              <a:rPr lang="en-AU" dirty="0"/>
              <a:t>did these ideas occur? </a:t>
            </a:r>
          </a:p>
          <a:p>
            <a:r>
              <a:rPr lang="en-AU" dirty="0" smtClean="0"/>
              <a:t>When</a:t>
            </a:r>
            <a:r>
              <a:rPr lang="en-AU" dirty="0"/>
              <a:t>, why and how did individuals, groups, events or other factors contribute to the development of these ideas? </a:t>
            </a:r>
          </a:p>
          <a:p>
            <a:r>
              <a:rPr lang="en-AU" dirty="0" smtClean="0"/>
              <a:t>To </a:t>
            </a:r>
            <a:r>
              <a:rPr lang="en-AU" dirty="0"/>
              <a:t>what degree did conditions remain the same or change while these ideas developed? </a:t>
            </a:r>
          </a:p>
          <a:p>
            <a:r>
              <a:rPr lang="en-AU" dirty="0" smtClean="0"/>
              <a:t>How </a:t>
            </a:r>
            <a:r>
              <a:rPr lang="en-AU" dirty="0"/>
              <a:t>have historians or other commentators interpreted contestable and historical features linked to these ideas? </a:t>
            </a:r>
          </a:p>
          <a:p>
            <a:endParaRPr lang="en-AU" dirty="0"/>
          </a:p>
        </p:txBody>
      </p:sp>
    </p:spTree>
    <p:extLst>
      <p:ext uri="{BB962C8B-B14F-4D97-AF65-F5344CB8AC3E}">
        <p14:creationId xmlns:p14="http://schemas.microsoft.com/office/powerpoint/2010/main" val="36602060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a:t>Unit 1: Ideas in the Modern World</a:t>
            </a:r>
            <a:endParaRPr lang="en-AU" dirty="0"/>
          </a:p>
        </p:txBody>
      </p:sp>
      <p:sp>
        <p:nvSpPr>
          <p:cNvPr id="4" name="Content Placeholder 3"/>
          <p:cNvSpPr>
            <a:spLocks noGrp="1"/>
          </p:cNvSpPr>
          <p:nvPr>
            <p:ph sz="half" idx="1"/>
          </p:nvPr>
        </p:nvSpPr>
        <p:spPr>
          <a:xfrm>
            <a:off x="417095" y="2374234"/>
            <a:ext cx="5563017" cy="4267198"/>
          </a:xfrm>
        </p:spPr>
        <p:txBody>
          <a:bodyPr>
            <a:normAutofit fontScale="77500" lnSpcReduction="20000"/>
          </a:bodyPr>
          <a:lstStyle/>
          <a:p>
            <a:pPr marL="0" indent="0">
              <a:buNone/>
            </a:pPr>
            <a:r>
              <a:rPr lang="en-AU" sz="1900" b="1" dirty="0" smtClean="0"/>
              <a:t>Unit </a:t>
            </a:r>
            <a:r>
              <a:rPr lang="en-AU" sz="1900" b="1" dirty="0"/>
              <a:t>requirements </a:t>
            </a:r>
            <a:endParaRPr lang="en-AU" sz="1900" dirty="0"/>
          </a:p>
          <a:p>
            <a:r>
              <a:rPr lang="en-AU" sz="1900" dirty="0"/>
              <a:t>Two topics are studied in this unit. One of these must be Topic 1, if Topic 1 in Unit 2 (Australian Indigenous rights movement since 1967) is not studied. The topics that may be selected are: </a:t>
            </a:r>
          </a:p>
          <a:p>
            <a:r>
              <a:rPr lang="en-AU" sz="1900" dirty="0" smtClean="0"/>
              <a:t>Topic </a:t>
            </a:r>
            <a:r>
              <a:rPr lang="en-AU" sz="1900" dirty="0"/>
              <a:t>1: Australian Frontier Wars, 1788–1930s (First Fleet arrives in Australia – Caledon Bay Crisis ends) </a:t>
            </a:r>
          </a:p>
          <a:p>
            <a:r>
              <a:rPr lang="en-AU" sz="1900" dirty="0" smtClean="0"/>
              <a:t>Topic </a:t>
            </a:r>
            <a:r>
              <a:rPr lang="en-AU" sz="1900" dirty="0"/>
              <a:t>2: Age of Enlightenment, 1750s–1789 (</a:t>
            </a:r>
            <a:r>
              <a:rPr lang="en-AU" sz="1900" i="1" dirty="0" err="1"/>
              <a:t>Encyclopédie</a:t>
            </a:r>
            <a:r>
              <a:rPr lang="en-AU" sz="1900" i="1" dirty="0"/>
              <a:t> </a:t>
            </a:r>
            <a:r>
              <a:rPr lang="en-AU" sz="1900" dirty="0"/>
              <a:t>published – French Revolution begins) </a:t>
            </a:r>
          </a:p>
          <a:p>
            <a:r>
              <a:rPr lang="en-AU" sz="1900" dirty="0" smtClean="0"/>
              <a:t>Topic </a:t>
            </a:r>
            <a:r>
              <a:rPr lang="en-AU" sz="1900" dirty="0"/>
              <a:t>3: Industrial Revolution, 1760s–1890s (Spinning Jenny invented – Kinetoscope developed) </a:t>
            </a:r>
          </a:p>
          <a:p>
            <a:r>
              <a:rPr lang="en-AU" sz="1900" dirty="0" smtClean="0"/>
              <a:t>Topic </a:t>
            </a:r>
            <a:r>
              <a:rPr lang="en-AU" sz="1900" dirty="0"/>
              <a:t>4: American Revolution, 1763–1783 (French and Indian War ends – Treaty of Paris signed) </a:t>
            </a:r>
          </a:p>
          <a:p>
            <a:r>
              <a:rPr lang="en-AU" sz="1900" dirty="0" smtClean="0">
                <a:solidFill>
                  <a:srgbClr val="FF0000"/>
                </a:solidFill>
              </a:rPr>
              <a:t>Topic </a:t>
            </a:r>
            <a:r>
              <a:rPr lang="en-AU" sz="1900" dirty="0">
                <a:solidFill>
                  <a:srgbClr val="FF0000"/>
                </a:solidFill>
              </a:rPr>
              <a:t>5: French Revolution, 1789–1799 (Estates General meets – New Consulate established) </a:t>
            </a:r>
          </a:p>
          <a:p>
            <a:endParaRPr lang="en-AU" dirty="0"/>
          </a:p>
        </p:txBody>
      </p:sp>
      <p:sp>
        <p:nvSpPr>
          <p:cNvPr id="5" name="Content Placeholder 4"/>
          <p:cNvSpPr>
            <a:spLocks noGrp="1"/>
          </p:cNvSpPr>
          <p:nvPr>
            <p:ph sz="half" idx="2"/>
          </p:nvPr>
        </p:nvSpPr>
        <p:spPr>
          <a:xfrm>
            <a:off x="6208711" y="2374233"/>
            <a:ext cx="5502025" cy="4122819"/>
          </a:xfrm>
        </p:spPr>
        <p:txBody>
          <a:bodyPr>
            <a:normAutofit fontScale="77500" lnSpcReduction="20000"/>
          </a:bodyPr>
          <a:lstStyle/>
          <a:p>
            <a:pPr marL="0" indent="0">
              <a:buNone/>
            </a:pPr>
            <a:endParaRPr lang="en-AU" sz="1900" dirty="0"/>
          </a:p>
          <a:p>
            <a:r>
              <a:rPr lang="en-AU" sz="1900" dirty="0"/>
              <a:t>Topic 6: Age of Imperialism, 1848–1914 (Second Anglo-Sikh War begins – World War I begins) </a:t>
            </a:r>
          </a:p>
          <a:p>
            <a:r>
              <a:rPr lang="en-AU" sz="1900" dirty="0" smtClean="0"/>
              <a:t>Topic </a:t>
            </a:r>
            <a:r>
              <a:rPr lang="en-AU" sz="1900" dirty="0"/>
              <a:t>7: Meiji Restoration, 1868–1912 (Meiji Government established – Emperor Meiji dies) </a:t>
            </a:r>
          </a:p>
          <a:p>
            <a:r>
              <a:rPr lang="en-AU" sz="1900" dirty="0" smtClean="0"/>
              <a:t>Topic </a:t>
            </a:r>
            <a:r>
              <a:rPr lang="en-AU" sz="1900" dirty="0"/>
              <a:t>8: Boxer Rebellion, 1900–1901 (Boxer militancy in </a:t>
            </a:r>
            <a:r>
              <a:rPr lang="en-AU" sz="1900" dirty="0" err="1"/>
              <a:t>Pingyuan</a:t>
            </a:r>
            <a:r>
              <a:rPr lang="en-AU" sz="1900" dirty="0"/>
              <a:t> begins – Boxer Protocol signed) </a:t>
            </a:r>
          </a:p>
          <a:p>
            <a:r>
              <a:rPr lang="en-AU" sz="1900" dirty="0" smtClean="0">
                <a:solidFill>
                  <a:srgbClr val="FF0000"/>
                </a:solidFill>
              </a:rPr>
              <a:t>Topic </a:t>
            </a:r>
            <a:r>
              <a:rPr lang="en-AU" sz="1900" dirty="0">
                <a:solidFill>
                  <a:srgbClr val="FF0000"/>
                </a:solidFill>
              </a:rPr>
              <a:t>9: Russian Revolution, 1905–1920s (Bloody Sunday takes place – Russian Civil War ends) </a:t>
            </a:r>
          </a:p>
          <a:p>
            <a:r>
              <a:rPr lang="en-AU" sz="1900" dirty="0" smtClean="0"/>
              <a:t>Topic </a:t>
            </a:r>
            <a:r>
              <a:rPr lang="en-AU" sz="1900" dirty="0"/>
              <a:t>10: </a:t>
            </a:r>
            <a:r>
              <a:rPr lang="en-AU" sz="1900" dirty="0" err="1"/>
              <a:t>Xinhai</a:t>
            </a:r>
            <a:r>
              <a:rPr lang="en-AU" sz="1900" dirty="0"/>
              <a:t> Revolution, 1911–1912 (</a:t>
            </a:r>
            <a:r>
              <a:rPr lang="en-AU" sz="1900" dirty="0" err="1"/>
              <a:t>Wuchang</a:t>
            </a:r>
            <a:r>
              <a:rPr lang="en-AU" sz="1900" dirty="0"/>
              <a:t> Uprising begins – Emperor </a:t>
            </a:r>
            <a:r>
              <a:rPr lang="en-AU" sz="1900" dirty="0" err="1"/>
              <a:t>Puyi</a:t>
            </a:r>
            <a:r>
              <a:rPr lang="en-AU" sz="1900" dirty="0"/>
              <a:t> abdicates) </a:t>
            </a:r>
          </a:p>
          <a:p>
            <a:r>
              <a:rPr lang="en-AU" sz="1900" dirty="0" smtClean="0"/>
              <a:t>Topic </a:t>
            </a:r>
            <a:r>
              <a:rPr lang="en-AU" sz="1900" dirty="0"/>
              <a:t>11: Iranian Revolution, 1977–1979 (anti-Shah demonstrations take place – Iran becomes an Islamic Republic) </a:t>
            </a:r>
          </a:p>
          <a:p>
            <a:r>
              <a:rPr lang="en-AU" sz="1900" dirty="0" smtClean="0"/>
              <a:t>Topic </a:t>
            </a:r>
            <a:r>
              <a:rPr lang="en-AU" sz="1900" dirty="0"/>
              <a:t>12: Arab Spring since 2010 (Tunisian Revolution begins) </a:t>
            </a:r>
          </a:p>
          <a:p>
            <a:endParaRPr lang="en-AU" dirty="0"/>
          </a:p>
        </p:txBody>
      </p:sp>
    </p:spTree>
    <p:extLst>
      <p:ext uri="{BB962C8B-B14F-4D97-AF65-F5344CB8AC3E}">
        <p14:creationId xmlns:p14="http://schemas.microsoft.com/office/powerpoint/2010/main" val="3847613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737937"/>
            <a:ext cx="8761413" cy="942695"/>
          </a:xfrm>
        </p:spPr>
        <p:txBody>
          <a:bodyPr/>
          <a:lstStyle/>
          <a:p>
            <a:pPr algn="ctr"/>
            <a:r>
              <a:rPr lang="en-AU" dirty="0"/>
              <a:t/>
            </a:r>
            <a:br>
              <a:rPr lang="en-AU" dirty="0"/>
            </a:br>
            <a:r>
              <a:rPr lang="en-AU" dirty="0"/>
              <a:t> </a:t>
            </a:r>
            <a:r>
              <a:rPr lang="en-AU" b="1" dirty="0"/>
              <a:t>Unit 2: Movements in the Modern World</a:t>
            </a:r>
            <a:endParaRPr lang="en-AU" dirty="0"/>
          </a:p>
        </p:txBody>
      </p:sp>
      <p:sp>
        <p:nvSpPr>
          <p:cNvPr id="3" name="Content Placeholder 2"/>
          <p:cNvSpPr>
            <a:spLocks noGrp="1"/>
          </p:cNvSpPr>
          <p:nvPr>
            <p:ph idx="1"/>
          </p:nvPr>
        </p:nvSpPr>
        <p:spPr>
          <a:xfrm>
            <a:off x="336884" y="2318327"/>
            <a:ext cx="11630527" cy="4424218"/>
          </a:xfrm>
        </p:spPr>
        <p:txBody>
          <a:bodyPr>
            <a:normAutofit fontScale="70000" lnSpcReduction="20000"/>
          </a:bodyPr>
          <a:lstStyle/>
          <a:p>
            <a:pPr marL="0" indent="0">
              <a:buNone/>
            </a:pPr>
            <a:r>
              <a:rPr lang="en-AU" b="1" dirty="0" smtClean="0"/>
              <a:t>Unit </a:t>
            </a:r>
            <a:r>
              <a:rPr lang="en-AU" b="1" dirty="0"/>
              <a:t>description </a:t>
            </a:r>
            <a:endParaRPr lang="en-AU" dirty="0"/>
          </a:p>
          <a:p>
            <a:pPr marL="0" indent="0">
              <a:buNone/>
            </a:pPr>
            <a:r>
              <a:rPr lang="en-AU" dirty="0"/>
              <a:t>In Unit 2, students form their own knowledge and understanding about movements that have emerged in the Modern World. The movements examined include actions or activities on a local, national or international level that are directed towards a particular social purpose. Often the social purpose has been to make the world more inclusive, liberal, equitable, egalitarian or accessible through the removal of discrimination and exploitation based on some form of prejudice, e.g. ableism, anti-Semitism, classism, homophobia, Islamophobia, racism, sexism, transphobia or xenophobia. Students apply historical concepts and historical skills to explore the nature, origins, development, legacies and contemporary significance of these movements within selected historical contexts, e.g. movements for independence, civil rights or some other form of political and social change. </a:t>
            </a:r>
          </a:p>
          <a:p>
            <a:pPr marL="0" indent="0">
              <a:buNone/>
            </a:pPr>
            <a:r>
              <a:rPr lang="en-AU" dirty="0"/>
              <a:t>Examples of key inquiry questions to help guide the course of study in Unit 2 are: </a:t>
            </a:r>
          </a:p>
          <a:p>
            <a:r>
              <a:rPr lang="en-AU" dirty="0" smtClean="0"/>
              <a:t>To </a:t>
            </a:r>
            <a:r>
              <a:rPr lang="en-AU" dirty="0"/>
              <a:t>what extent did the movements under investigation help to shape the Modern World? </a:t>
            </a:r>
          </a:p>
          <a:p>
            <a:r>
              <a:rPr lang="en-AU" dirty="0" smtClean="0"/>
              <a:t>How </a:t>
            </a:r>
            <a:r>
              <a:rPr lang="en-AU" dirty="0"/>
              <a:t>did these movements influence the development of the Modern World? </a:t>
            </a:r>
          </a:p>
          <a:p>
            <a:endParaRPr lang="en-AU" dirty="0"/>
          </a:p>
          <a:p>
            <a:pPr marL="0" indent="0">
              <a:buNone/>
            </a:pPr>
            <a:r>
              <a:rPr lang="en-AU" dirty="0"/>
              <a:t>Examples of sub-questions to help guide the course of study in Unit 2 are: </a:t>
            </a:r>
          </a:p>
          <a:p>
            <a:r>
              <a:rPr lang="en-AU" dirty="0" smtClean="0"/>
              <a:t>What </a:t>
            </a:r>
            <a:r>
              <a:rPr lang="en-AU" dirty="0"/>
              <a:t>terms, concepts and issues are linked to these movements under investigation? </a:t>
            </a:r>
          </a:p>
          <a:p>
            <a:r>
              <a:rPr lang="en-AU" dirty="0" smtClean="0"/>
              <a:t>Why </a:t>
            </a:r>
            <a:r>
              <a:rPr lang="en-AU" dirty="0"/>
              <a:t>did these movements occur? </a:t>
            </a:r>
          </a:p>
          <a:p>
            <a:r>
              <a:rPr lang="en-AU" dirty="0" smtClean="0"/>
              <a:t>When</a:t>
            </a:r>
            <a:r>
              <a:rPr lang="en-AU" dirty="0"/>
              <a:t>, why and how did individuals, groups, events or other factors contribute to these movements? </a:t>
            </a:r>
          </a:p>
          <a:p>
            <a:r>
              <a:rPr lang="en-AU" dirty="0" smtClean="0"/>
              <a:t>To </a:t>
            </a:r>
            <a:r>
              <a:rPr lang="en-AU" dirty="0"/>
              <a:t>what degree did conditions remain the same or change while these movements developed? </a:t>
            </a:r>
          </a:p>
          <a:p>
            <a:r>
              <a:rPr lang="en-AU" dirty="0" smtClean="0"/>
              <a:t>How </a:t>
            </a:r>
            <a:r>
              <a:rPr lang="en-AU" dirty="0"/>
              <a:t>have historians or other commentators interpreted contestable and historical features linked to these movements? </a:t>
            </a:r>
          </a:p>
        </p:txBody>
      </p:sp>
    </p:spTree>
    <p:extLst>
      <p:ext uri="{BB962C8B-B14F-4D97-AF65-F5344CB8AC3E}">
        <p14:creationId xmlns:p14="http://schemas.microsoft.com/office/powerpoint/2010/main" val="2730935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
            </a:r>
            <a:br>
              <a:rPr lang="en-AU" dirty="0"/>
            </a:br>
            <a:r>
              <a:rPr lang="en-AU" dirty="0"/>
              <a:t> </a:t>
            </a:r>
            <a:r>
              <a:rPr lang="en-AU" b="1" dirty="0"/>
              <a:t>Unit 2: Movements in the Modern World</a:t>
            </a:r>
            <a:endParaRPr lang="en-AU" dirty="0"/>
          </a:p>
        </p:txBody>
      </p:sp>
      <p:sp>
        <p:nvSpPr>
          <p:cNvPr id="4" name="Content Placeholder 3"/>
          <p:cNvSpPr>
            <a:spLocks noGrp="1"/>
          </p:cNvSpPr>
          <p:nvPr>
            <p:ph sz="half" idx="1"/>
          </p:nvPr>
        </p:nvSpPr>
        <p:spPr>
          <a:xfrm>
            <a:off x="489098" y="2317898"/>
            <a:ext cx="5719614" cy="4253023"/>
          </a:xfrm>
        </p:spPr>
        <p:txBody>
          <a:bodyPr>
            <a:noAutofit/>
          </a:bodyPr>
          <a:lstStyle/>
          <a:p>
            <a:pPr marL="0" indent="0">
              <a:buNone/>
            </a:pPr>
            <a:r>
              <a:rPr lang="en-AU" sz="1400" dirty="0" smtClean="0"/>
              <a:t> </a:t>
            </a:r>
            <a:r>
              <a:rPr lang="en-AU" sz="1400" b="1" dirty="0"/>
              <a:t>Unit requirements </a:t>
            </a:r>
            <a:endParaRPr lang="en-AU" sz="1400" dirty="0"/>
          </a:p>
          <a:p>
            <a:pPr marL="0" indent="0">
              <a:buNone/>
            </a:pPr>
            <a:r>
              <a:rPr lang="en-AU" sz="1400" dirty="0"/>
              <a:t>Two topics are studied in this unit — one of which must be Topic 1, if Topic 1 in Unit 1 (Australian Frontier Wars, 1788–1930s) has not been studied previously. The topics that may be selected are: </a:t>
            </a:r>
          </a:p>
          <a:p>
            <a:r>
              <a:rPr lang="en-AU" sz="1400" dirty="0" smtClean="0">
                <a:solidFill>
                  <a:srgbClr val="FF0000"/>
                </a:solidFill>
              </a:rPr>
              <a:t>Topic </a:t>
            </a:r>
            <a:r>
              <a:rPr lang="en-AU" sz="1400" dirty="0">
                <a:solidFill>
                  <a:srgbClr val="FF0000"/>
                </a:solidFill>
              </a:rPr>
              <a:t>1: Australian Indigenous rights movement since 1967 (Australian Referendum of 1967 takes place) </a:t>
            </a:r>
          </a:p>
          <a:p>
            <a:r>
              <a:rPr lang="en-AU" sz="1400" dirty="0" smtClean="0"/>
              <a:t>Topic </a:t>
            </a:r>
            <a:r>
              <a:rPr lang="en-AU" sz="1400" dirty="0"/>
              <a:t>2: Independence movement in India, 1857–1947 (Sepoy Rebellion begins – Indian Independence Act 1947 becomes law) </a:t>
            </a:r>
          </a:p>
          <a:p>
            <a:r>
              <a:rPr lang="en-AU" sz="1400" dirty="0" smtClean="0"/>
              <a:t>Topic </a:t>
            </a:r>
            <a:r>
              <a:rPr lang="en-AU" sz="1400" dirty="0"/>
              <a:t>3: Workers’ movement since the 1860s (Great Shoemakers Strike in New England begins) </a:t>
            </a:r>
          </a:p>
          <a:p>
            <a:r>
              <a:rPr lang="en-AU" sz="1400" dirty="0" smtClean="0"/>
              <a:t>Topic </a:t>
            </a:r>
            <a:r>
              <a:rPr lang="en-AU" sz="1400" dirty="0"/>
              <a:t>4: Women’s movement since 1893 (Women’s suffrage in New Zealand becomes law) </a:t>
            </a:r>
          </a:p>
          <a:p>
            <a:r>
              <a:rPr lang="en-AU" sz="1400" dirty="0" smtClean="0"/>
              <a:t>Topic </a:t>
            </a:r>
            <a:r>
              <a:rPr lang="en-AU" sz="1400" dirty="0"/>
              <a:t>5: May Fourth Movement in China, 1919 (Student protests at Beijing University begin – </a:t>
            </a:r>
            <a:r>
              <a:rPr lang="en-AU" sz="1400" i="1" dirty="0"/>
              <a:t>Victory of the People </a:t>
            </a:r>
            <a:r>
              <a:rPr lang="en-AU" sz="1400" dirty="0"/>
              <a:t>published) </a:t>
            </a:r>
          </a:p>
        </p:txBody>
      </p:sp>
      <p:sp>
        <p:nvSpPr>
          <p:cNvPr id="5" name="Content Placeholder 4"/>
          <p:cNvSpPr>
            <a:spLocks noGrp="1"/>
          </p:cNvSpPr>
          <p:nvPr>
            <p:ph sz="half" idx="2"/>
          </p:nvPr>
        </p:nvSpPr>
        <p:spPr>
          <a:xfrm>
            <a:off x="6208712" y="2603500"/>
            <a:ext cx="5423307" cy="3882360"/>
          </a:xfrm>
        </p:spPr>
        <p:txBody>
          <a:bodyPr>
            <a:normAutofit fontScale="62500" lnSpcReduction="20000"/>
          </a:bodyPr>
          <a:lstStyle/>
          <a:p>
            <a:r>
              <a:rPr lang="en-AU" sz="2200" dirty="0" smtClean="0"/>
              <a:t>Topic </a:t>
            </a:r>
            <a:r>
              <a:rPr lang="en-AU" sz="2200" dirty="0"/>
              <a:t>6: Independence movement in Algeria, 1945–1962 (demonstrations in </a:t>
            </a:r>
            <a:r>
              <a:rPr lang="en-AU" sz="2200" dirty="0" err="1"/>
              <a:t>Setif</a:t>
            </a:r>
            <a:r>
              <a:rPr lang="en-AU" sz="2200" dirty="0"/>
              <a:t> begin – Algerian independence declared) </a:t>
            </a:r>
          </a:p>
          <a:p>
            <a:r>
              <a:rPr lang="en-AU" sz="2200" dirty="0" smtClean="0"/>
              <a:t>Topic </a:t>
            </a:r>
            <a:r>
              <a:rPr lang="en-AU" sz="2200" dirty="0"/>
              <a:t>7: Independence movement in Vietnam, 1945–1975 (Vietnamese independence declared – Saigon falls to North Vietnamese forces) </a:t>
            </a:r>
          </a:p>
          <a:p>
            <a:r>
              <a:rPr lang="en-AU" sz="2200" dirty="0" smtClean="0"/>
              <a:t>Topic </a:t>
            </a:r>
            <a:r>
              <a:rPr lang="en-AU" sz="2200" dirty="0"/>
              <a:t>8: Anti-apartheid movement in South Africa, 1948–1991 (apartheid laws start – apartheid laws end) </a:t>
            </a:r>
          </a:p>
          <a:p>
            <a:r>
              <a:rPr lang="en-AU" sz="2200" dirty="0" smtClean="0">
                <a:solidFill>
                  <a:srgbClr val="FF0000"/>
                </a:solidFill>
              </a:rPr>
              <a:t>Topic </a:t>
            </a:r>
            <a:r>
              <a:rPr lang="en-AU" sz="2200" dirty="0">
                <a:solidFill>
                  <a:srgbClr val="FF0000"/>
                </a:solidFill>
              </a:rPr>
              <a:t>9: African-American civil rights movement, 1954–1968 (judgment in Brown v. Board of Education delivered – </a:t>
            </a:r>
            <a:r>
              <a:rPr lang="en-AU" sz="2200" dirty="0" err="1">
                <a:solidFill>
                  <a:srgbClr val="FF0000"/>
                </a:solidFill>
              </a:rPr>
              <a:t>Kerner</a:t>
            </a:r>
            <a:r>
              <a:rPr lang="en-AU" sz="2200" dirty="0">
                <a:solidFill>
                  <a:srgbClr val="FF0000"/>
                </a:solidFill>
              </a:rPr>
              <a:t> Report published) </a:t>
            </a:r>
          </a:p>
          <a:p>
            <a:r>
              <a:rPr lang="en-AU" sz="2200" dirty="0" smtClean="0"/>
              <a:t>Topic </a:t>
            </a:r>
            <a:r>
              <a:rPr lang="en-AU" sz="2200" dirty="0"/>
              <a:t>10: Environmental movement since the 1960s (</a:t>
            </a:r>
            <a:r>
              <a:rPr lang="en-AU" sz="2200" i="1" dirty="0"/>
              <a:t>Silent Spring </a:t>
            </a:r>
            <a:r>
              <a:rPr lang="en-AU" sz="2200" dirty="0"/>
              <a:t>published) </a:t>
            </a:r>
          </a:p>
          <a:p>
            <a:r>
              <a:rPr lang="en-AU" sz="2200" dirty="0" smtClean="0"/>
              <a:t>Topic </a:t>
            </a:r>
            <a:r>
              <a:rPr lang="en-AU" sz="2200" dirty="0"/>
              <a:t>11: LGBTIQ civil rights movement since 1969 (Stonewall Riots begin) </a:t>
            </a:r>
          </a:p>
          <a:p>
            <a:r>
              <a:rPr lang="en-AU" sz="2200" dirty="0" smtClean="0"/>
              <a:t>Topic </a:t>
            </a:r>
            <a:r>
              <a:rPr lang="en-AU" sz="2200" dirty="0"/>
              <a:t>12: Pro-democracy movement in Myanmar (Burma) since 1988 (People Power Uprising begins) </a:t>
            </a:r>
          </a:p>
          <a:p>
            <a:endParaRPr lang="en-AU" dirty="0"/>
          </a:p>
        </p:txBody>
      </p:sp>
    </p:spTree>
    <p:extLst>
      <p:ext uri="{BB962C8B-B14F-4D97-AF65-F5344CB8AC3E}">
        <p14:creationId xmlns:p14="http://schemas.microsoft.com/office/powerpoint/2010/main" val="146707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705853"/>
            <a:ext cx="8761413" cy="974779"/>
          </a:xfrm>
        </p:spPr>
        <p:txBody>
          <a:bodyPr/>
          <a:lstStyle/>
          <a:p>
            <a:pPr algn="ctr"/>
            <a:r>
              <a:rPr lang="en-AU" dirty="0"/>
              <a:t/>
            </a:r>
            <a:br>
              <a:rPr lang="en-AU" dirty="0"/>
            </a:br>
            <a:r>
              <a:rPr lang="en-AU" dirty="0"/>
              <a:t> </a:t>
            </a:r>
            <a:r>
              <a:rPr lang="en-AU" b="1" dirty="0"/>
              <a:t>Unit 3: National experiences in the Modern World </a:t>
            </a:r>
            <a:endParaRPr lang="en-AU" dirty="0"/>
          </a:p>
        </p:txBody>
      </p:sp>
      <p:sp>
        <p:nvSpPr>
          <p:cNvPr id="3" name="Content Placeholder 2"/>
          <p:cNvSpPr>
            <a:spLocks noGrp="1"/>
          </p:cNvSpPr>
          <p:nvPr>
            <p:ph idx="1"/>
          </p:nvPr>
        </p:nvSpPr>
        <p:spPr>
          <a:xfrm>
            <a:off x="304801" y="2294021"/>
            <a:ext cx="11545454" cy="4383870"/>
          </a:xfrm>
        </p:spPr>
        <p:txBody>
          <a:bodyPr>
            <a:normAutofit fontScale="70000" lnSpcReduction="20000"/>
          </a:bodyPr>
          <a:lstStyle/>
          <a:p>
            <a:pPr marL="0" indent="0">
              <a:buNone/>
            </a:pPr>
            <a:r>
              <a:rPr lang="en-AU" dirty="0" smtClean="0"/>
              <a:t> </a:t>
            </a:r>
            <a:r>
              <a:rPr lang="en-AU" b="1" dirty="0"/>
              <a:t>Unit description </a:t>
            </a:r>
            <a:endParaRPr lang="en-AU" dirty="0"/>
          </a:p>
          <a:p>
            <a:pPr marL="0" indent="0">
              <a:buNone/>
            </a:pPr>
            <a:r>
              <a:rPr lang="en-AU" dirty="0"/>
              <a:t>In Unit 3, students form their own knowledge and understanding about national experiences that have emerged in the Modern World. The national experiences examined include crises that have confronted nations, their responses to these crises, and the different paths nations have taken to fulfil their goals. These national experiences consist of, for example: civil wars, immigration policies, electoral campaigns and major economic events. Students apply historical concepts and historical skills to explore the nature, origins, development, legacies and contemporary significance of these national experiences within selected historical contexts. </a:t>
            </a:r>
          </a:p>
          <a:p>
            <a:pPr marL="0" indent="0">
              <a:buNone/>
            </a:pPr>
            <a:r>
              <a:rPr lang="en-AU" dirty="0"/>
              <a:t>Examples of key inquiry questions to help guide the course of study in Unit 3 are: </a:t>
            </a:r>
          </a:p>
          <a:p>
            <a:r>
              <a:rPr lang="en-AU" dirty="0" smtClean="0"/>
              <a:t>To </a:t>
            </a:r>
            <a:r>
              <a:rPr lang="en-AU" dirty="0"/>
              <a:t>what extent did the national experiences under investigation help to shape the Modern World? </a:t>
            </a:r>
          </a:p>
          <a:p>
            <a:r>
              <a:rPr lang="en-AU" dirty="0" smtClean="0"/>
              <a:t>How </a:t>
            </a:r>
            <a:r>
              <a:rPr lang="en-AU" dirty="0"/>
              <a:t>did these national experiences influence the development of the Modern World? </a:t>
            </a:r>
          </a:p>
          <a:p>
            <a:endParaRPr lang="en-AU" dirty="0"/>
          </a:p>
          <a:p>
            <a:pPr marL="0" indent="0">
              <a:buNone/>
            </a:pPr>
            <a:r>
              <a:rPr lang="en-AU" dirty="0"/>
              <a:t>Examples of sub-questions to help guide the course of study in Unit 3 are: </a:t>
            </a:r>
          </a:p>
          <a:p>
            <a:r>
              <a:rPr lang="en-AU" dirty="0" smtClean="0"/>
              <a:t>What </a:t>
            </a:r>
            <a:r>
              <a:rPr lang="en-AU" dirty="0"/>
              <a:t>terms, concepts and issues are linked to the national experiences under investigation? </a:t>
            </a:r>
          </a:p>
          <a:p>
            <a:r>
              <a:rPr lang="en-AU" dirty="0" smtClean="0"/>
              <a:t>Why </a:t>
            </a:r>
            <a:r>
              <a:rPr lang="en-AU" dirty="0"/>
              <a:t>did these national experiences occur? </a:t>
            </a:r>
          </a:p>
          <a:p>
            <a:r>
              <a:rPr lang="en-AU" dirty="0" smtClean="0"/>
              <a:t>When</a:t>
            </a:r>
            <a:r>
              <a:rPr lang="en-AU" dirty="0"/>
              <a:t>, why and how did individuals, groups, events or other factors contribute to these national experiences? </a:t>
            </a:r>
          </a:p>
          <a:p>
            <a:r>
              <a:rPr lang="en-AU" dirty="0" smtClean="0"/>
              <a:t>To </a:t>
            </a:r>
            <a:r>
              <a:rPr lang="en-AU" dirty="0"/>
              <a:t>what degree did conditions remain the same or change while these national experiences developed? </a:t>
            </a:r>
          </a:p>
          <a:p>
            <a:r>
              <a:rPr lang="en-AU" dirty="0" smtClean="0"/>
              <a:t>How </a:t>
            </a:r>
            <a:r>
              <a:rPr lang="en-AU" dirty="0"/>
              <a:t>have historians or other commentators interpreted contestable and historical features linked to these national experiences </a:t>
            </a:r>
          </a:p>
          <a:p>
            <a:endParaRPr lang="en-AU" dirty="0"/>
          </a:p>
        </p:txBody>
      </p:sp>
    </p:spTree>
    <p:extLst>
      <p:ext uri="{BB962C8B-B14F-4D97-AF65-F5344CB8AC3E}">
        <p14:creationId xmlns:p14="http://schemas.microsoft.com/office/powerpoint/2010/main" val="4175921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AU" b="1" dirty="0"/>
              <a:t>Unit 3: National experiences in the Modern World </a:t>
            </a:r>
            <a:endParaRPr lang="en-AU" dirty="0"/>
          </a:p>
        </p:txBody>
      </p:sp>
      <p:sp>
        <p:nvSpPr>
          <p:cNvPr id="5" name="Content Placeholder 4"/>
          <p:cNvSpPr>
            <a:spLocks noGrp="1"/>
          </p:cNvSpPr>
          <p:nvPr>
            <p:ph sz="half" idx="1"/>
          </p:nvPr>
        </p:nvSpPr>
        <p:spPr>
          <a:xfrm>
            <a:off x="369455" y="2277979"/>
            <a:ext cx="5610657" cy="4283241"/>
          </a:xfrm>
        </p:spPr>
        <p:txBody>
          <a:bodyPr>
            <a:noAutofit/>
          </a:bodyPr>
          <a:lstStyle/>
          <a:p>
            <a:pPr marL="0" indent="0">
              <a:buNone/>
            </a:pPr>
            <a:r>
              <a:rPr lang="en-AU" sz="1400" b="1" dirty="0" smtClean="0"/>
              <a:t>Unit </a:t>
            </a:r>
            <a:r>
              <a:rPr lang="en-AU" sz="1400" b="1" dirty="0"/>
              <a:t>requirements </a:t>
            </a:r>
            <a:endParaRPr lang="en-AU" sz="1400" dirty="0"/>
          </a:p>
          <a:p>
            <a:r>
              <a:rPr lang="en-AU" sz="1400" dirty="0"/>
              <a:t>Two topics are studied in this unit. The topics that may be selected are: </a:t>
            </a:r>
          </a:p>
          <a:p>
            <a:r>
              <a:rPr lang="en-AU" sz="1400" dirty="0" smtClean="0"/>
              <a:t>Topic </a:t>
            </a:r>
            <a:r>
              <a:rPr lang="en-AU" sz="1400" dirty="0"/>
              <a:t>1: Australia, 1914–1949 (World War I begins – Robert Menzies becomes Prime Minister for the second time) </a:t>
            </a:r>
          </a:p>
          <a:p>
            <a:r>
              <a:rPr lang="en-AU" sz="1400" dirty="0" smtClean="0"/>
              <a:t>Topic </a:t>
            </a:r>
            <a:r>
              <a:rPr lang="en-AU" sz="1400" dirty="0"/>
              <a:t>2: England, 1756–1837 (Seven Years’ War begins – reign of Queen Victoria begins) </a:t>
            </a:r>
          </a:p>
          <a:p>
            <a:r>
              <a:rPr lang="en-AU" sz="1400" dirty="0" smtClean="0"/>
              <a:t>Topic </a:t>
            </a:r>
            <a:r>
              <a:rPr lang="en-AU" sz="1400" dirty="0"/>
              <a:t>3: France, 1799–1815 (Coup of 18 Brumaire begins – Hundred Days end) </a:t>
            </a:r>
          </a:p>
          <a:p>
            <a:r>
              <a:rPr lang="en-AU" sz="1400" dirty="0" smtClean="0"/>
              <a:t>Topic </a:t>
            </a:r>
            <a:r>
              <a:rPr lang="en-AU" sz="1400" dirty="0"/>
              <a:t>4: New Zealand, 1841–1934 (separate colony of New Zealand established – Reserve Bank of New Zealand established) </a:t>
            </a:r>
          </a:p>
          <a:p>
            <a:r>
              <a:rPr lang="en-AU" sz="1400" dirty="0" smtClean="0">
                <a:solidFill>
                  <a:srgbClr val="FF0000"/>
                </a:solidFill>
              </a:rPr>
              <a:t>Topic </a:t>
            </a:r>
            <a:r>
              <a:rPr lang="en-AU" sz="1400" dirty="0">
                <a:solidFill>
                  <a:srgbClr val="FF0000"/>
                </a:solidFill>
              </a:rPr>
              <a:t>5: Germany,1914–1945 (World War I begins – World War II ends) </a:t>
            </a:r>
          </a:p>
        </p:txBody>
      </p:sp>
      <p:sp>
        <p:nvSpPr>
          <p:cNvPr id="6" name="Content Placeholder 5"/>
          <p:cNvSpPr>
            <a:spLocks noGrp="1"/>
          </p:cNvSpPr>
          <p:nvPr>
            <p:ph sz="half" idx="2"/>
          </p:nvPr>
        </p:nvSpPr>
        <p:spPr>
          <a:xfrm>
            <a:off x="6208712" y="2277979"/>
            <a:ext cx="5502025" cy="4443663"/>
          </a:xfrm>
        </p:spPr>
        <p:txBody>
          <a:bodyPr>
            <a:normAutofit fontScale="70000" lnSpcReduction="20000"/>
          </a:bodyPr>
          <a:lstStyle/>
          <a:p>
            <a:pPr marL="0" indent="0">
              <a:buNone/>
            </a:pPr>
            <a:r>
              <a:rPr lang="en-AU" dirty="0" smtClean="0"/>
              <a:t> </a:t>
            </a:r>
            <a:endParaRPr lang="en-AU" dirty="0"/>
          </a:p>
          <a:p>
            <a:r>
              <a:rPr lang="en-AU" sz="2000" dirty="0" smtClean="0"/>
              <a:t>Topic </a:t>
            </a:r>
            <a:r>
              <a:rPr lang="en-AU" sz="2000" dirty="0"/>
              <a:t>6: United States of America, 1917–1945 (entry into World War I – World War II ends) </a:t>
            </a:r>
          </a:p>
          <a:p>
            <a:r>
              <a:rPr lang="en-AU" sz="2000" dirty="0" smtClean="0">
                <a:solidFill>
                  <a:srgbClr val="FF0000"/>
                </a:solidFill>
              </a:rPr>
              <a:t>Topic </a:t>
            </a:r>
            <a:r>
              <a:rPr lang="en-AU" sz="2000" dirty="0">
                <a:solidFill>
                  <a:srgbClr val="FF0000"/>
                </a:solidFill>
              </a:rPr>
              <a:t>7: Soviet Union, 1920s–1945 (Russian Civil War ends — World War II ends</a:t>
            </a:r>
            <a:r>
              <a:rPr lang="en-AU" sz="2000" dirty="0"/>
              <a:t>) </a:t>
            </a:r>
            <a:r>
              <a:rPr lang="en-AU" sz="2000" b="1" dirty="0">
                <a:solidFill>
                  <a:srgbClr val="FF0000"/>
                </a:solidFill>
              </a:rPr>
              <a:t>(Year </a:t>
            </a:r>
            <a:r>
              <a:rPr lang="en-AU" sz="2000" b="1" dirty="0" smtClean="0">
                <a:solidFill>
                  <a:srgbClr val="FF0000"/>
                </a:solidFill>
              </a:rPr>
              <a:t>2)</a:t>
            </a:r>
            <a:endParaRPr lang="en-AU" sz="2000" dirty="0"/>
          </a:p>
          <a:p>
            <a:r>
              <a:rPr lang="en-AU" sz="2000" dirty="0" smtClean="0">
                <a:solidFill>
                  <a:srgbClr val="FF0000"/>
                </a:solidFill>
              </a:rPr>
              <a:t>Topic </a:t>
            </a:r>
            <a:r>
              <a:rPr lang="en-AU" sz="2000" dirty="0">
                <a:solidFill>
                  <a:srgbClr val="FF0000"/>
                </a:solidFill>
              </a:rPr>
              <a:t>8: Japan, 1931–1967 (invasion of Manchuria begins – National Foundation Day takes place) </a:t>
            </a:r>
            <a:r>
              <a:rPr lang="en-AU" sz="2000" dirty="0" smtClean="0">
                <a:solidFill>
                  <a:srgbClr val="FF0000"/>
                </a:solidFill>
              </a:rPr>
              <a:t>  </a:t>
            </a:r>
            <a:r>
              <a:rPr lang="en-AU" sz="2000" b="1" dirty="0" smtClean="0">
                <a:solidFill>
                  <a:srgbClr val="FF0000"/>
                </a:solidFill>
              </a:rPr>
              <a:t>(Year 1)</a:t>
            </a:r>
            <a:endParaRPr lang="en-AU" sz="2000" b="1" dirty="0">
              <a:solidFill>
                <a:srgbClr val="FF0000"/>
              </a:solidFill>
            </a:endParaRPr>
          </a:p>
          <a:p>
            <a:r>
              <a:rPr lang="en-AU" sz="2000" dirty="0" smtClean="0"/>
              <a:t>Topic </a:t>
            </a:r>
            <a:r>
              <a:rPr lang="en-AU" sz="2000" dirty="0"/>
              <a:t>9: China, 1931–1976 (invasion of Manchuria begins — Cultural Revolution ends) </a:t>
            </a:r>
          </a:p>
          <a:p>
            <a:r>
              <a:rPr lang="en-AU" sz="2000" dirty="0" smtClean="0"/>
              <a:t>Topic </a:t>
            </a:r>
            <a:r>
              <a:rPr lang="en-AU" sz="2000" dirty="0"/>
              <a:t>10: Indonesia, 1942–1975 (Japanese occupation begins – invasion of East Timor begins) </a:t>
            </a:r>
          </a:p>
          <a:p>
            <a:r>
              <a:rPr lang="en-AU" sz="2000" dirty="0" smtClean="0"/>
              <a:t>Topic </a:t>
            </a:r>
            <a:r>
              <a:rPr lang="en-AU" sz="2000" dirty="0"/>
              <a:t>11: India, 1947–1974 (Indian Independence Act of 1947 becomes law – India explodes its first nuclear device) </a:t>
            </a:r>
          </a:p>
          <a:p>
            <a:r>
              <a:rPr lang="en-AU" sz="2000" dirty="0" smtClean="0"/>
              <a:t>Topic </a:t>
            </a:r>
            <a:r>
              <a:rPr lang="en-AU" sz="2000" dirty="0"/>
              <a:t>12: Israel, 1948–1993 (Israeli independence declared – Oslo Peace Accords signed) </a:t>
            </a:r>
          </a:p>
          <a:p>
            <a:r>
              <a:rPr lang="en-AU" sz="2000" dirty="0" smtClean="0"/>
              <a:t>Topic </a:t>
            </a:r>
            <a:r>
              <a:rPr lang="en-AU" sz="2000" dirty="0"/>
              <a:t>13: South Korea, 1948–1972 (Republic of Korea begins – Third Republic ends). </a:t>
            </a:r>
          </a:p>
        </p:txBody>
      </p:sp>
    </p:spTree>
    <p:extLst>
      <p:ext uri="{BB962C8B-B14F-4D97-AF65-F5344CB8AC3E}">
        <p14:creationId xmlns:p14="http://schemas.microsoft.com/office/powerpoint/2010/main" val="21837970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ModeratedBy xmlns="8c44493f-a716-47ad-ad69-9aac5e162ab3">
      <UserInfo>
        <DisplayName>SYMONDS, Shane</DisplayName>
        <AccountId>26</AccountId>
        <AccountType/>
      </UserInfo>
    </PPModeratedBy>
    <PPPublishedNotificationAddresses xmlns="8c44493f-a716-47ad-ad69-9aac5e162ab3" xsi:nil="true"/>
    <PPModeratedDate xmlns="8c44493f-a716-47ad-ad69-9aac5e162ab3">2020-08-16T22:30:11+00:00</PPModeratedDate>
    <PPContentApprover xmlns="8c44493f-a716-47ad-ad69-9aac5e162ab3">
      <UserInfo>
        <DisplayName>SYMONDS, Shane</DisplayName>
        <AccountId>26</AccountId>
        <AccountType/>
      </UserInfo>
    </PPContentApprover>
    <PPContentOwner xmlns="8c44493f-a716-47ad-ad69-9aac5e162ab3">
      <UserInfo>
        <DisplayName>SYMONDS, Shane</DisplayName>
        <AccountId>26</AccountId>
        <AccountType/>
      </UserInfo>
    </PPContentOwner>
    <PPContentAuthor xmlns="8c44493f-a716-47ad-ad69-9aac5e162ab3">
      <UserInfo>
        <DisplayName>SYMONDS, Shane</DisplayName>
        <AccountId>26</AccountId>
        <AccountType/>
      </UserInfo>
    </PPContentAuthor>
    <PPLastReviewedDate xmlns="8c44493f-a716-47ad-ad69-9aac5e162ab3">2020-08-16T22:30:11+00:00</PPLastReviewedDate>
    <PublishingExpirationDate xmlns="http://schemas.microsoft.com/sharepoint/v3" xsi:nil="true"/>
    <PPSubmittedBy xmlns="8c44493f-a716-47ad-ad69-9aac5e162ab3">
      <UserInfo>
        <DisplayName>SYMONDS, Shane</DisplayName>
        <AccountId>26</AccountId>
        <AccountType/>
      </UserInfo>
    </PPSubmittedBy>
    <PPLastReviewedBy xmlns="8c44493f-a716-47ad-ad69-9aac5e162ab3">
      <UserInfo>
        <DisplayName>SYMONDS, Shane</DisplayName>
        <AccountId>26</AccountId>
        <AccountType/>
      </UserInfo>
    </PPLastReviewedBy>
    <PublishingStartDate xmlns="http://schemas.microsoft.com/sharepoint/v3" xsi:nil="true"/>
    <PPSubmittedDate xmlns="8c44493f-a716-47ad-ad69-9aac5e162ab3">2020-08-16T22:29:54+00:00</PPSubmittedDate>
    <PPReferenceNumber xmlns="8c44493f-a716-47ad-ad69-9aac5e162ab3" xsi:nil="true"/>
    <PPReviewDate xmlns="8c44493f-a716-47ad-ad69-9aac5e162ab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E2C3C66FEC2034C98390F7896D1B1AF" ma:contentTypeVersion="15" ma:contentTypeDescription="Create a new document." ma:contentTypeScope="" ma:versionID="5439db2001b557d7519223cff16b01a1">
  <xsd:schema xmlns:xsd="http://www.w3.org/2001/XMLSchema" xmlns:xs="http://www.w3.org/2001/XMLSchema" xmlns:p="http://schemas.microsoft.com/office/2006/metadata/properties" xmlns:ns1="http://schemas.microsoft.com/sharepoint/v3" xmlns:ns2="8c44493f-a716-47ad-ad69-9aac5e162ab3" targetNamespace="http://schemas.microsoft.com/office/2006/metadata/properties" ma:root="true" ma:fieldsID="8dcb06a65728117a48cdfedb3b0265da" ns1:_="" ns2:_="">
    <xsd:import namespace="http://schemas.microsoft.com/sharepoint/v3"/>
    <xsd:import namespace="8c44493f-a716-47ad-ad69-9aac5e162ab3"/>
    <xsd:element name="properties">
      <xsd:complexType>
        <xsd:sequence>
          <xsd:element name="documentManagement">
            <xsd:complexType>
              <xsd:all>
                <xsd:element ref="ns1:PublishingStartDate" minOccurs="0"/>
                <xsd:element ref="ns1:PublishingExpirationDate" minOccurs="0"/>
                <xsd:element ref="ns2:PPContentOwner" minOccurs="0"/>
                <xsd:element ref="ns2:PPContentAuthor" minOccurs="0"/>
                <xsd:element ref="ns2:PPSubmittedBy" minOccurs="0"/>
                <xsd:element ref="ns2:PPSubmittedDate" minOccurs="0"/>
                <xsd:element ref="ns2:PPModeratedBy" minOccurs="0"/>
                <xsd:element ref="ns2:PPModeratedDate" minOccurs="0"/>
                <xsd:element ref="ns2:PPReferenceNumber" minOccurs="0"/>
                <xsd:element ref="ns2:PPContentApprover" minOccurs="0"/>
                <xsd:element ref="ns2:PPReviewDate" minOccurs="0"/>
                <xsd:element ref="ns2:PPLastReviewedDate" minOccurs="0"/>
                <xsd:element ref="ns2:PPLastReviewedBy" minOccurs="0"/>
                <xsd:element ref="ns2:PPPublishedNotificationAddress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c44493f-a716-47ad-ad69-9aac5e162ab3" elementFormDefault="qualified">
    <xsd:import namespace="http://schemas.microsoft.com/office/2006/documentManagement/types"/>
    <xsd:import namespace="http://schemas.microsoft.com/office/infopath/2007/PartnerControls"/>
    <xsd:element name="PPContentOwner" ma:index="10" nillable="true" ma:displayName="Content Owner" ma:description="The person ultimately responsible for the content of this item." ma:list="UserInfo" ma:internalName="PPContent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ContentAuthor" ma:index="11" nillable="true" ma:displayName="Content Author" ma:description="The person responsible for creating and maintaining this item’s content." ma:list="UserInfo" ma:internalName="PPContentAutho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By" ma:index="12" nillable="true" ma:displayName="Submitted By" ma:description="The person who submitted this item for approval." ma:list="UserInfo" ma:internalName="PPSubmit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Date" ma:index="13" nillable="true" ma:displayName="Submitted Date" ma:description="The date and time when this item was submitted for approval." ma:format="DateOnly" ma:internalName="PPSubmittedDate">
      <xsd:simpleType>
        <xsd:restriction base="dms:DateTime"/>
      </xsd:simpleType>
    </xsd:element>
    <xsd:element name="PPModeratedBy" ma:index="14" nillable="true" ma:displayName="Moderated By" ma:description="The user that either approved or rejected the item." ma:list="UserInfo" ma:internalName="PPModera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ModeratedDate" ma:index="15" nillable="true" ma:displayName="Moderated Date" ma:description="The date that the item was either approved or rejected." ma:format="DateOnly" ma:internalName="PPModeratedDate">
      <xsd:simpleType>
        <xsd:restriction base="dms:DateTime"/>
      </xsd:simpleType>
    </xsd:element>
    <xsd:element name="PPReferenceNumber" ma:index="16" nillable="true" ma:displayName="Reference Number" ma:description="The identifier from another system that represents or is related to this item (if applicable)." ma:internalName="PPReferenceNumber">
      <xsd:simpleType>
        <xsd:restriction base="dms:Text"/>
      </xsd:simpleType>
    </xsd:element>
    <xsd:element name="PPContentApprover" ma:index="17" nillable="true" ma:displayName="Content Approver" ma:description="The person who is responsible for approving the content of this item." ma:list="UserInfo" ma:internalName="PPContentApprov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ReviewDate" ma:index="18" nillable="true" ma:displayName="Review Date" ma:description="The date the item's content will be next due for review." ma:format="DateOnly" ma:internalName="PPReviewDate">
      <xsd:simpleType>
        <xsd:restriction base="dms:DateTime"/>
      </xsd:simpleType>
    </xsd:element>
    <xsd:element name="PPLastReviewedDate" ma:index="19" nillable="true" ma:displayName="Last Reviewed Date" ma:description="The date the item's content was last reviewed." ma:internalName="PPLastReviewedDate">
      <xsd:simpleType>
        <xsd:restriction base="dms:DateTime"/>
      </xsd:simpleType>
    </xsd:element>
    <xsd:element name="PPLastReviewedBy" ma:index="20" nillable="true" ma:displayName="Last Reviewed By" ma:description="The person who last reviewed the item's content." ma:list="UserInfo" ma:internalName="PPLastReview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PublishedNotificationAddresses" ma:index="21" nillable="true" ma:displayName="Published Notification Address(es)" ma:description="The email address(es) of people to notify when this item is published. Note: Email addresses are separated by a ';'." ma:internalName="PPPublishedNotificationAddresse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55E59D-70D5-43E3-8780-75ECC137A877}"/>
</file>

<file path=customXml/itemProps2.xml><?xml version="1.0" encoding="utf-8"?>
<ds:datastoreItem xmlns:ds="http://schemas.openxmlformats.org/officeDocument/2006/customXml" ds:itemID="{4DEDE7DE-6CBF-4DBC-AE9C-8EB66A85A037}"/>
</file>

<file path=customXml/itemProps3.xml><?xml version="1.0" encoding="utf-8"?>
<ds:datastoreItem xmlns:ds="http://schemas.openxmlformats.org/officeDocument/2006/customXml" ds:itemID="{8A71DDA7-954F-4883-A9A6-DB6A30CD6B68}"/>
</file>

<file path=docProps/app.xml><?xml version="1.0" encoding="utf-8"?>
<Properties xmlns="http://schemas.openxmlformats.org/officeDocument/2006/extended-properties" xmlns:vt="http://schemas.openxmlformats.org/officeDocument/2006/docPropsVTypes">
  <Template>Ion Boardroom</Template>
  <TotalTime>104</TotalTime>
  <Words>2278</Words>
  <Application>Microsoft Office PowerPoint</Application>
  <PresentationFormat>Widescreen</PresentationFormat>
  <Paragraphs>130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 Boardroom</vt:lpstr>
      <vt:lpstr>Senior History </vt:lpstr>
      <vt:lpstr>Course Structure </vt:lpstr>
      <vt:lpstr>PowerPoint Presentation</vt:lpstr>
      <vt:lpstr>  Unit 1: Ideas in the Modern World </vt:lpstr>
      <vt:lpstr>Unit 1: Ideas in the Modern World</vt:lpstr>
      <vt:lpstr>  Unit 2: Movements in the Modern World</vt:lpstr>
      <vt:lpstr>  Unit 2: Movements in the Modern World</vt:lpstr>
      <vt:lpstr>  Unit 3: National experiences in the Modern World </vt:lpstr>
      <vt:lpstr>Unit 3: National experiences in the Modern World </vt:lpstr>
      <vt:lpstr>  Unit 4: International experiences in the Modern World </vt:lpstr>
      <vt:lpstr>  Unit 4: International experiences in the Modern World </vt:lpstr>
    </vt:vector>
  </TitlesOfParts>
  <Company>Queensland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Senior Modern History</dc:title>
  <dc:creator>HONOR, Kirstin (kxhon0)</dc:creator>
  <cp:lastModifiedBy>HONOR, Kirstin (kxhon0)</cp:lastModifiedBy>
  <cp:revision>7</cp:revision>
  <dcterms:created xsi:type="dcterms:W3CDTF">2020-07-30T02:35:11Z</dcterms:created>
  <dcterms:modified xsi:type="dcterms:W3CDTF">2020-07-30T04:19:44Z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0x0101003E2C3C66FEC2034C98390F7896D1B1AF</vt:lpwstr>
  </property>
</Properties>
</file>